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3"/>
  </p:notesMasterIdLst>
  <p:sldIdLst>
    <p:sldId id="256" r:id="rId2"/>
  </p:sldIdLst>
  <p:sldSz cx="36576000" cy="29260800"/>
  <p:notesSz cx="6881813" cy="9296400"/>
  <p:embeddedFontLst>
    <p:embeddedFont>
      <p:font typeface="Georgia" panose="02040502050405020303" pitchFamily="18" charset="0"/>
      <p:regular r:id="rId4"/>
      <p:bold r:id="rId5"/>
      <p:italic r:id="rId6"/>
      <p:boldItalic r:id="rId7"/>
    </p:embeddedFont>
    <p:embeddedFont>
      <p:font typeface="Calibri" panose="020F0502020204030204" pitchFamily="34" charset="0"/>
      <p:regular r:id="rId8"/>
      <p:bold r:id="rId9"/>
      <p:italic r:id="rId10"/>
      <p:boldItalic r:id="rId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9216">
          <p15:clr>
            <a:srgbClr val="A4A3A4"/>
          </p15:clr>
        </p15:guide>
        <p15:guide id="2" pos="115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AA0CEE-BBE4-47BD-8EAF-9837D01CE5E0}">
  <a:tblStyle styleId="{8EAA0CEE-BBE4-47BD-8EAF-9837D01CE5E0}"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6" d="100"/>
          <a:sy n="86" d="100"/>
        </p:scale>
        <p:origin x="126" y="-10968"/>
      </p:cViewPr>
      <p:guideLst>
        <p:guide orient="horz" pos="9216"/>
        <p:guide pos="115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viewProps" Target="viewProps.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tableStyles" Target="tableStyles.xml"/><Relationship Id="rId10" Type="http://schemas.openxmlformats.org/officeDocument/2006/relationships/font" Target="fonts/font7.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1"/>
            <a:ext cx="2983480" cy="464978"/>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 name="Shape 4"/>
          <p:cNvSpPr txBox="1">
            <a:spLocks noGrp="1"/>
          </p:cNvSpPr>
          <p:nvPr>
            <p:ph type="dt" idx="10"/>
          </p:nvPr>
        </p:nvSpPr>
        <p:spPr>
          <a:xfrm>
            <a:off x="3896759" y="1"/>
            <a:ext cx="2983480" cy="464978"/>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262063" y="696913"/>
            <a:ext cx="4357687"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
        <p:nvSpPr>
          <p:cNvPr id="6" name="Shape 6"/>
          <p:cNvSpPr txBox="1">
            <a:spLocks noGrp="1"/>
          </p:cNvSpPr>
          <p:nvPr>
            <p:ph type="body" idx="1"/>
          </p:nvPr>
        </p:nvSpPr>
        <p:spPr>
          <a:xfrm>
            <a:off x="688496" y="4416510"/>
            <a:ext cx="5504821" cy="418322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829823"/>
            <a:ext cx="2983480" cy="464978"/>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96759" y="8829823"/>
            <a:ext cx="2983480" cy="464978"/>
          </a:xfrm>
          <a:prstGeom prst="rect">
            <a:avLst/>
          </a:prstGeom>
          <a:noFill/>
          <a:ln>
            <a:noFill/>
          </a:ln>
        </p:spPr>
        <p:txBody>
          <a:bodyPr spcFirstLastPara="1" wrap="square" lIns="90750" tIns="45375" rIns="90750" bIns="45375" anchor="b" anchorCtr="0">
            <a:noAutofit/>
          </a:bodyPr>
          <a:lstStyle/>
          <a:p>
            <a:pPr marL="0" marR="0" lvl="0" indent="0" algn="r" rtl="0">
              <a:lnSpc>
                <a:spcPct val="100000"/>
              </a:lnSpc>
              <a:spcBef>
                <a:spcPts val="0"/>
              </a:spcBef>
              <a:spcAft>
                <a:spcPts val="0"/>
              </a:spcAft>
              <a:buClr>
                <a:srgbClr val="000000"/>
              </a:buClr>
              <a:buSzPts val="300"/>
              <a:buFont typeface="Arial"/>
              <a:buNone/>
            </a:pPr>
            <a:fld id="{00000000-1234-1234-1234-123412341234}" type="slidenum">
              <a:rPr lang="en-US" sz="1200" b="0" i="0" u="none" strike="noStrike" cap="none">
                <a:solidFill>
                  <a:srgbClr val="000000"/>
                </a:solidFill>
                <a:latin typeface="Arial"/>
                <a:ea typeface="Arial"/>
                <a:cs typeface="Arial"/>
                <a:sym typeface="Arial"/>
              </a:rPr>
              <a:t>‹#›</a:t>
            </a:fld>
            <a:endParaRPr sz="12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78479352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262063" y="696913"/>
            <a:ext cx="4357687"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80" name="Shape 80"/>
          <p:cNvSpPr txBox="1">
            <a:spLocks noGrp="1"/>
          </p:cNvSpPr>
          <p:nvPr>
            <p:ph type="body" idx="1"/>
          </p:nvPr>
        </p:nvSpPr>
        <p:spPr>
          <a:xfrm>
            <a:off x="688496" y="4416510"/>
            <a:ext cx="5504821" cy="4183220"/>
          </a:xfrm>
          <a:prstGeom prst="rect">
            <a:avLst/>
          </a:prstGeom>
          <a:noFill/>
          <a:ln>
            <a:noFill/>
          </a:ln>
        </p:spPr>
        <p:txBody>
          <a:bodyPr spcFirstLastPara="1" wrap="square" lIns="90750" tIns="45375" rIns="90750" bIns="45375" anchor="t" anchorCtr="0">
            <a:noAutofit/>
          </a:bodyPr>
          <a:lstStyle/>
          <a:p>
            <a:pPr marL="0" marR="0" lvl="0" indent="0" algn="l" rtl="0">
              <a:lnSpc>
                <a:spcPct val="100000"/>
              </a:lnSpc>
              <a:spcBef>
                <a:spcPts val="0"/>
              </a:spcBef>
              <a:spcAft>
                <a:spcPts val="0"/>
              </a:spcAft>
              <a:buClr>
                <a:schemeClr val="dk1"/>
              </a:buClr>
              <a:buSzPts val="1200"/>
              <a:buFont typeface="Arial"/>
              <a:buNone/>
            </a:pPr>
            <a:endParaRPr sz="1200" b="0" i="0" u="none" strike="noStrike" cap="none" dirty="0">
              <a:solidFill>
                <a:schemeClr val="dk1"/>
              </a:solidFill>
              <a:latin typeface="Arial"/>
              <a:ea typeface="Arial"/>
              <a:cs typeface="Arial"/>
              <a:sym typeface="Arial"/>
            </a:endParaRPr>
          </a:p>
        </p:txBody>
      </p:sp>
      <p:sp>
        <p:nvSpPr>
          <p:cNvPr id="81" name="Shape 81"/>
          <p:cNvSpPr txBox="1"/>
          <p:nvPr/>
        </p:nvSpPr>
        <p:spPr>
          <a:xfrm>
            <a:off x="3896759" y="8829823"/>
            <a:ext cx="2983480" cy="464978"/>
          </a:xfrm>
          <a:prstGeom prst="rect">
            <a:avLst/>
          </a:prstGeom>
          <a:noFill/>
          <a:ln>
            <a:noFill/>
          </a:ln>
        </p:spPr>
        <p:txBody>
          <a:bodyPr spcFirstLastPara="1" wrap="square" lIns="90750" tIns="45375" rIns="90750" bIns="45375" anchor="b" anchorCtr="0">
            <a:noAutofit/>
          </a:bodyPr>
          <a:lstStyle/>
          <a:p>
            <a:pPr marL="0" marR="0" lvl="0" indent="0" algn="r" rtl="0">
              <a:lnSpc>
                <a:spcPct val="100000"/>
              </a:lnSpc>
              <a:spcBef>
                <a:spcPts val="0"/>
              </a:spcBef>
              <a:spcAft>
                <a:spcPts val="0"/>
              </a:spcAft>
              <a:buClr>
                <a:srgbClr val="000000"/>
              </a:buClr>
              <a:buSzPts val="300"/>
              <a:buFont typeface="Arial"/>
              <a:buNone/>
            </a:pPr>
            <a:fld id="{00000000-1234-1234-1234-123412341234}" type="slidenum">
              <a:rPr lang="en-US" sz="1200" b="0" i="0" u="none" strike="noStrike" cap="none">
                <a:solidFill>
                  <a:srgbClr val="000000"/>
                </a:solidFill>
                <a:latin typeface="Arial"/>
                <a:ea typeface="Arial"/>
                <a:cs typeface="Arial"/>
                <a:sym typeface="Arial"/>
              </a:rPr>
              <a:t>1</a:t>
            </a:fld>
            <a:endParaRPr sz="12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033326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Shape 16"/>
          <p:cNvSpPr txBox="1">
            <a:spLocks noGrp="1"/>
          </p:cNvSpPr>
          <p:nvPr>
            <p:ph type="dt" idx="10"/>
          </p:nvPr>
        </p:nvSpPr>
        <p:spPr>
          <a:xfrm>
            <a:off x="1828800" y="26646188"/>
            <a:ext cx="8534399" cy="2032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 name="Shape 17"/>
          <p:cNvSpPr txBox="1">
            <a:spLocks noGrp="1"/>
          </p:cNvSpPr>
          <p:nvPr>
            <p:ph type="ftr" idx="11"/>
          </p:nvPr>
        </p:nvSpPr>
        <p:spPr>
          <a:xfrm>
            <a:off x="12496800" y="26646188"/>
            <a:ext cx="11582400" cy="2032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 name="Shape 18"/>
          <p:cNvSpPr txBox="1">
            <a:spLocks noGrp="1"/>
          </p:cNvSpPr>
          <p:nvPr>
            <p:ph type="sldNum" idx="12"/>
          </p:nvPr>
        </p:nvSpPr>
        <p:spPr>
          <a:xfrm>
            <a:off x="26212800" y="26646188"/>
            <a:ext cx="8534399" cy="2032000"/>
          </a:xfrm>
          <a:prstGeom prst="rect">
            <a:avLst/>
          </a:prstGeom>
          <a:noFill/>
          <a:ln>
            <a:noFill/>
          </a:ln>
        </p:spPr>
        <p:txBody>
          <a:bodyPr spcFirstLastPara="1" wrap="square" lIns="351125" tIns="175550" rIns="351125" bIns="175550" anchor="t" anchorCtr="0">
            <a:noAutofit/>
          </a:bodyPr>
          <a:lstStyle>
            <a:lvl1pPr marL="0" marR="0" lvl="0"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2"/>
        <p:cNvGrpSpPr/>
        <p:nvPr/>
      </p:nvGrpSpPr>
      <p:grpSpPr>
        <a:xfrm>
          <a:off x="0" y="0"/>
          <a:ext cx="0" cy="0"/>
          <a:chOff x="0" y="0"/>
          <a:chExt cx="0" cy="0"/>
        </a:xfrm>
      </p:grpSpPr>
      <p:sp>
        <p:nvSpPr>
          <p:cNvPr id="73" name="Shape 73"/>
          <p:cNvSpPr txBox="1">
            <a:spLocks noGrp="1"/>
          </p:cNvSpPr>
          <p:nvPr>
            <p:ph type="ctrTitle"/>
          </p:nvPr>
        </p:nvSpPr>
        <p:spPr>
          <a:xfrm>
            <a:off x="2743435" y="9090378"/>
            <a:ext cx="31089131" cy="6270978"/>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4" name="Shape 74"/>
          <p:cNvSpPr txBox="1">
            <a:spLocks noGrp="1"/>
          </p:cNvSpPr>
          <p:nvPr>
            <p:ph type="subTitle" idx="1"/>
          </p:nvPr>
        </p:nvSpPr>
        <p:spPr>
          <a:xfrm>
            <a:off x="5486871" y="16580556"/>
            <a:ext cx="25602259" cy="7478889"/>
          </a:xfrm>
          <a:prstGeom prst="rect">
            <a:avLst/>
          </a:prstGeom>
          <a:noFill/>
          <a:ln>
            <a:noFill/>
          </a:ln>
        </p:spPr>
        <p:txBody>
          <a:bodyPr spcFirstLastPara="1" wrap="square" lIns="91425" tIns="91425" rIns="91425" bIns="91425" anchor="t" anchorCtr="0"/>
          <a:lstStyle>
            <a:lvl1pPr marR="0" lvl="0" algn="ctr" rtl="0">
              <a:lnSpc>
                <a:spcPct val="100000"/>
              </a:lnSpc>
              <a:spcBef>
                <a:spcPts val="246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1pPr>
            <a:lvl2pPr marR="0" lvl="1" algn="ctr" rtl="0">
              <a:lnSpc>
                <a:spcPct val="100000"/>
              </a:lnSpc>
              <a:spcBef>
                <a:spcPts val="214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184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154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154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154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154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154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154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 name="Shape 75"/>
          <p:cNvSpPr txBox="1">
            <a:spLocks noGrp="1"/>
          </p:cNvSpPr>
          <p:nvPr>
            <p:ph type="dt" idx="10"/>
          </p:nvPr>
        </p:nvSpPr>
        <p:spPr>
          <a:xfrm>
            <a:off x="1828800" y="26646188"/>
            <a:ext cx="8534399" cy="2032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 name="Shape 76"/>
          <p:cNvSpPr txBox="1">
            <a:spLocks noGrp="1"/>
          </p:cNvSpPr>
          <p:nvPr>
            <p:ph type="ftr" idx="11"/>
          </p:nvPr>
        </p:nvSpPr>
        <p:spPr>
          <a:xfrm>
            <a:off x="12496800" y="26646188"/>
            <a:ext cx="11582400" cy="2032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 name="Shape 77"/>
          <p:cNvSpPr txBox="1">
            <a:spLocks noGrp="1"/>
          </p:cNvSpPr>
          <p:nvPr>
            <p:ph type="sldNum" idx="12"/>
          </p:nvPr>
        </p:nvSpPr>
        <p:spPr>
          <a:xfrm>
            <a:off x="26212800" y="26646188"/>
            <a:ext cx="8534399" cy="2032000"/>
          </a:xfrm>
          <a:prstGeom prst="rect">
            <a:avLst/>
          </a:prstGeom>
          <a:noFill/>
          <a:ln>
            <a:noFill/>
          </a:ln>
        </p:spPr>
        <p:txBody>
          <a:bodyPr spcFirstLastPara="1" wrap="square" lIns="351125" tIns="175550" rIns="351125" bIns="175550" anchor="t" anchorCtr="0">
            <a:noAutofit/>
          </a:bodyPr>
          <a:lstStyle>
            <a:lvl1pPr marL="0" marR="0" lvl="0"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1828800" y="1171575"/>
            <a:ext cx="32918401" cy="4876799"/>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1" name="Shape 21"/>
          <p:cNvSpPr txBox="1">
            <a:spLocks noGrp="1"/>
          </p:cNvSpPr>
          <p:nvPr>
            <p:ph type="body" idx="1"/>
          </p:nvPr>
        </p:nvSpPr>
        <p:spPr>
          <a:xfrm rot="5400000">
            <a:off x="8632031" y="23017"/>
            <a:ext cx="19311936" cy="32918401"/>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246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214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84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54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54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54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54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54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54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2" name="Shape 22"/>
          <p:cNvSpPr txBox="1">
            <a:spLocks noGrp="1"/>
          </p:cNvSpPr>
          <p:nvPr>
            <p:ph type="dt" idx="10"/>
          </p:nvPr>
        </p:nvSpPr>
        <p:spPr>
          <a:xfrm>
            <a:off x="1828800" y="26646188"/>
            <a:ext cx="8534399" cy="2032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 name="Shape 23"/>
          <p:cNvSpPr txBox="1">
            <a:spLocks noGrp="1"/>
          </p:cNvSpPr>
          <p:nvPr>
            <p:ph type="ftr" idx="11"/>
          </p:nvPr>
        </p:nvSpPr>
        <p:spPr>
          <a:xfrm>
            <a:off x="12496800" y="26646188"/>
            <a:ext cx="11582400" cy="2032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 name="Shape 24"/>
          <p:cNvSpPr txBox="1">
            <a:spLocks noGrp="1"/>
          </p:cNvSpPr>
          <p:nvPr>
            <p:ph type="sldNum" idx="12"/>
          </p:nvPr>
        </p:nvSpPr>
        <p:spPr>
          <a:xfrm>
            <a:off x="26212800" y="26646188"/>
            <a:ext cx="8534399" cy="2032000"/>
          </a:xfrm>
          <a:prstGeom prst="rect">
            <a:avLst/>
          </a:prstGeom>
          <a:noFill/>
          <a:ln>
            <a:noFill/>
          </a:ln>
        </p:spPr>
        <p:txBody>
          <a:bodyPr spcFirstLastPara="1" wrap="square" lIns="351125" tIns="175550" rIns="351125" bIns="175550" anchor="t" anchorCtr="0">
            <a:noAutofit/>
          </a:bodyPr>
          <a:lstStyle>
            <a:lvl1pPr marL="0" marR="0" lvl="0"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7169621" y="20482280"/>
            <a:ext cx="21945130" cy="2418644"/>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7" name="Shape 27"/>
          <p:cNvSpPr>
            <a:spLocks noGrp="1"/>
          </p:cNvSpPr>
          <p:nvPr>
            <p:ph type="pic" idx="2"/>
          </p:nvPr>
        </p:nvSpPr>
        <p:spPr>
          <a:xfrm>
            <a:off x="7169621" y="2614790"/>
            <a:ext cx="21945130" cy="17555633"/>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214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2pPr>
            <a:lvl3pPr marR="0" lvl="2" algn="l" rtl="0">
              <a:lnSpc>
                <a:spcPct val="100000"/>
              </a:lnSpc>
              <a:spcBef>
                <a:spcPts val="184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3pPr>
            <a:lvl4pPr marR="0" lvl="3" algn="l" rtl="0">
              <a:lnSpc>
                <a:spcPct val="100000"/>
              </a:lnSpc>
              <a:spcBef>
                <a:spcPts val="154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4pPr>
            <a:lvl5pPr marR="0" lvl="4" algn="l" rtl="0">
              <a:lnSpc>
                <a:spcPct val="100000"/>
              </a:lnSpc>
              <a:spcBef>
                <a:spcPts val="154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5pPr>
            <a:lvl6pPr marR="0" lvl="5" algn="l" rtl="0">
              <a:lnSpc>
                <a:spcPct val="100000"/>
              </a:lnSpc>
              <a:spcBef>
                <a:spcPts val="154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6pPr>
            <a:lvl7pPr marR="0" lvl="6" algn="l" rtl="0">
              <a:lnSpc>
                <a:spcPct val="100000"/>
              </a:lnSpc>
              <a:spcBef>
                <a:spcPts val="154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7pPr>
            <a:lvl8pPr marR="0" lvl="7" algn="l" rtl="0">
              <a:lnSpc>
                <a:spcPct val="100000"/>
              </a:lnSpc>
              <a:spcBef>
                <a:spcPts val="154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8pPr>
            <a:lvl9pPr marR="0" lvl="8" algn="l" rtl="0">
              <a:lnSpc>
                <a:spcPct val="100000"/>
              </a:lnSpc>
              <a:spcBef>
                <a:spcPts val="154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8" name="Shape 28"/>
          <p:cNvSpPr txBox="1">
            <a:spLocks noGrp="1"/>
          </p:cNvSpPr>
          <p:nvPr>
            <p:ph type="body" idx="1"/>
          </p:nvPr>
        </p:nvSpPr>
        <p:spPr>
          <a:xfrm>
            <a:off x="7169621" y="22900923"/>
            <a:ext cx="21945130" cy="3433232"/>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 name="Shape 29"/>
          <p:cNvSpPr txBox="1">
            <a:spLocks noGrp="1"/>
          </p:cNvSpPr>
          <p:nvPr>
            <p:ph type="dt" idx="10"/>
          </p:nvPr>
        </p:nvSpPr>
        <p:spPr>
          <a:xfrm>
            <a:off x="1828800" y="26646188"/>
            <a:ext cx="8534399" cy="2032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 name="Shape 30"/>
          <p:cNvSpPr txBox="1">
            <a:spLocks noGrp="1"/>
          </p:cNvSpPr>
          <p:nvPr>
            <p:ph type="ftr" idx="11"/>
          </p:nvPr>
        </p:nvSpPr>
        <p:spPr>
          <a:xfrm>
            <a:off x="12496800" y="26646188"/>
            <a:ext cx="11582400" cy="2032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 name="Shape 31"/>
          <p:cNvSpPr txBox="1">
            <a:spLocks noGrp="1"/>
          </p:cNvSpPr>
          <p:nvPr>
            <p:ph type="sldNum" idx="12"/>
          </p:nvPr>
        </p:nvSpPr>
        <p:spPr>
          <a:xfrm>
            <a:off x="26212800" y="26646188"/>
            <a:ext cx="8534399" cy="2032000"/>
          </a:xfrm>
          <a:prstGeom prst="rect">
            <a:avLst/>
          </a:prstGeom>
          <a:noFill/>
          <a:ln>
            <a:noFill/>
          </a:ln>
        </p:spPr>
        <p:txBody>
          <a:bodyPr spcFirstLastPara="1" wrap="square" lIns="351125" tIns="175550" rIns="351125" bIns="175550" anchor="t" anchorCtr="0">
            <a:noAutofit/>
          </a:bodyPr>
          <a:lstStyle>
            <a:lvl1pPr marL="0" marR="0" lvl="0"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1828565" y="1165578"/>
            <a:ext cx="12033249" cy="4957234"/>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4" name="Shape 34"/>
          <p:cNvSpPr txBox="1">
            <a:spLocks noGrp="1"/>
          </p:cNvSpPr>
          <p:nvPr>
            <p:ph type="body" idx="1"/>
          </p:nvPr>
        </p:nvSpPr>
        <p:spPr>
          <a:xfrm>
            <a:off x="14300434" y="1165578"/>
            <a:ext cx="20447000" cy="24972433"/>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 name="Shape 35"/>
          <p:cNvSpPr txBox="1">
            <a:spLocks noGrp="1"/>
          </p:cNvSpPr>
          <p:nvPr>
            <p:ph type="body" idx="2"/>
          </p:nvPr>
        </p:nvSpPr>
        <p:spPr>
          <a:xfrm>
            <a:off x="1828565" y="6122812"/>
            <a:ext cx="12033249" cy="200152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 name="Shape 36"/>
          <p:cNvSpPr txBox="1">
            <a:spLocks noGrp="1"/>
          </p:cNvSpPr>
          <p:nvPr>
            <p:ph type="dt" idx="10"/>
          </p:nvPr>
        </p:nvSpPr>
        <p:spPr>
          <a:xfrm>
            <a:off x="1828800" y="26646188"/>
            <a:ext cx="8534399" cy="2032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 name="Shape 37"/>
          <p:cNvSpPr txBox="1">
            <a:spLocks noGrp="1"/>
          </p:cNvSpPr>
          <p:nvPr>
            <p:ph type="ftr" idx="11"/>
          </p:nvPr>
        </p:nvSpPr>
        <p:spPr>
          <a:xfrm>
            <a:off x="12496800" y="26646188"/>
            <a:ext cx="11582400" cy="2032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 name="Shape 38"/>
          <p:cNvSpPr txBox="1">
            <a:spLocks noGrp="1"/>
          </p:cNvSpPr>
          <p:nvPr>
            <p:ph type="sldNum" idx="12"/>
          </p:nvPr>
        </p:nvSpPr>
        <p:spPr>
          <a:xfrm>
            <a:off x="26212800" y="26646188"/>
            <a:ext cx="8534399" cy="2032000"/>
          </a:xfrm>
          <a:prstGeom prst="rect">
            <a:avLst/>
          </a:prstGeom>
          <a:noFill/>
          <a:ln>
            <a:noFill/>
          </a:ln>
        </p:spPr>
        <p:txBody>
          <a:bodyPr spcFirstLastPara="1" wrap="square" lIns="351125" tIns="175550" rIns="351125" bIns="175550" anchor="t" anchorCtr="0">
            <a:noAutofit/>
          </a:bodyPr>
          <a:lstStyle>
            <a:lvl1pPr marL="0" marR="0" lvl="0"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1828800" y="1171575"/>
            <a:ext cx="32918401" cy="4876799"/>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1" name="Shape 41"/>
          <p:cNvSpPr txBox="1">
            <a:spLocks noGrp="1"/>
          </p:cNvSpPr>
          <p:nvPr>
            <p:ph type="dt" idx="10"/>
          </p:nvPr>
        </p:nvSpPr>
        <p:spPr>
          <a:xfrm>
            <a:off x="1828800" y="26646188"/>
            <a:ext cx="8534399" cy="2032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 name="Shape 42"/>
          <p:cNvSpPr txBox="1">
            <a:spLocks noGrp="1"/>
          </p:cNvSpPr>
          <p:nvPr>
            <p:ph type="ftr" idx="11"/>
          </p:nvPr>
        </p:nvSpPr>
        <p:spPr>
          <a:xfrm>
            <a:off x="12496800" y="26646188"/>
            <a:ext cx="11582400" cy="2032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 name="Shape 43"/>
          <p:cNvSpPr txBox="1">
            <a:spLocks noGrp="1"/>
          </p:cNvSpPr>
          <p:nvPr>
            <p:ph type="sldNum" idx="12"/>
          </p:nvPr>
        </p:nvSpPr>
        <p:spPr>
          <a:xfrm>
            <a:off x="26212800" y="26646188"/>
            <a:ext cx="8534399" cy="2032000"/>
          </a:xfrm>
          <a:prstGeom prst="rect">
            <a:avLst/>
          </a:prstGeom>
          <a:noFill/>
          <a:ln>
            <a:noFill/>
          </a:ln>
        </p:spPr>
        <p:txBody>
          <a:bodyPr spcFirstLastPara="1" wrap="square" lIns="351125" tIns="175550" rIns="351125" bIns="175550" anchor="t" anchorCtr="0">
            <a:noAutofit/>
          </a:bodyPr>
          <a:lstStyle>
            <a:lvl1pPr marL="0" marR="0" lvl="0"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1828800" y="1171575"/>
            <a:ext cx="32918401" cy="4876799"/>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6" name="Shape 46"/>
          <p:cNvSpPr txBox="1">
            <a:spLocks noGrp="1"/>
          </p:cNvSpPr>
          <p:nvPr>
            <p:ph type="body" idx="1"/>
          </p:nvPr>
        </p:nvSpPr>
        <p:spPr>
          <a:xfrm>
            <a:off x="1828565" y="6550378"/>
            <a:ext cx="16160748" cy="2729089"/>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Shape 47"/>
          <p:cNvSpPr txBox="1">
            <a:spLocks noGrp="1"/>
          </p:cNvSpPr>
          <p:nvPr>
            <p:ph type="body" idx="2"/>
          </p:nvPr>
        </p:nvSpPr>
        <p:spPr>
          <a:xfrm>
            <a:off x="1828565" y="9279467"/>
            <a:ext cx="16160748" cy="16858543"/>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8" name="Shape 48"/>
          <p:cNvSpPr txBox="1">
            <a:spLocks noGrp="1"/>
          </p:cNvSpPr>
          <p:nvPr>
            <p:ph type="body" idx="3"/>
          </p:nvPr>
        </p:nvSpPr>
        <p:spPr>
          <a:xfrm>
            <a:off x="18579630" y="6550378"/>
            <a:ext cx="16167807" cy="2729089"/>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 name="Shape 49"/>
          <p:cNvSpPr txBox="1">
            <a:spLocks noGrp="1"/>
          </p:cNvSpPr>
          <p:nvPr>
            <p:ph type="body" idx="4"/>
          </p:nvPr>
        </p:nvSpPr>
        <p:spPr>
          <a:xfrm>
            <a:off x="18579630" y="9279467"/>
            <a:ext cx="16167807" cy="16858543"/>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0" name="Shape 50"/>
          <p:cNvSpPr txBox="1">
            <a:spLocks noGrp="1"/>
          </p:cNvSpPr>
          <p:nvPr>
            <p:ph type="dt" idx="10"/>
          </p:nvPr>
        </p:nvSpPr>
        <p:spPr>
          <a:xfrm>
            <a:off x="1828800" y="26646188"/>
            <a:ext cx="8534399" cy="2032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 name="Shape 51"/>
          <p:cNvSpPr txBox="1">
            <a:spLocks noGrp="1"/>
          </p:cNvSpPr>
          <p:nvPr>
            <p:ph type="ftr" idx="11"/>
          </p:nvPr>
        </p:nvSpPr>
        <p:spPr>
          <a:xfrm>
            <a:off x="12496800" y="26646188"/>
            <a:ext cx="11582400" cy="2032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Shape 52"/>
          <p:cNvSpPr txBox="1">
            <a:spLocks noGrp="1"/>
          </p:cNvSpPr>
          <p:nvPr>
            <p:ph type="sldNum" idx="12"/>
          </p:nvPr>
        </p:nvSpPr>
        <p:spPr>
          <a:xfrm>
            <a:off x="26212800" y="26646188"/>
            <a:ext cx="8534399" cy="2032000"/>
          </a:xfrm>
          <a:prstGeom prst="rect">
            <a:avLst/>
          </a:prstGeom>
          <a:noFill/>
          <a:ln>
            <a:noFill/>
          </a:ln>
        </p:spPr>
        <p:txBody>
          <a:bodyPr spcFirstLastPara="1" wrap="square" lIns="351125" tIns="175550" rIns="351125" bIns="175550" anchor="t" anchorCtr="0">
            <a:noAutofit/>
          </a:bodyPr>
          <a:lstStyle>
            <a:lvl1pPr marL="0" marR="0" lvl="0"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1828800" y="1171575"/>
            <a:ext cx="32918401" cy="4876799"/>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5" name="Shape 55"/>
          <p:cNvSpPr txBox="1">
            <a:spLocks noGrp="1"/>
          </p:cNvSpPr>
          <p:nvPr>
            <p:ph type="body" idx="1"/>
          </p:nvPr>
        </p:nvSpPr>
        <p:spPr>
          <a:xfrm>
            <a:off x="1828566" y="6826956"/>
            <a:ext cx="16402988" cy="19311057"/>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 name="Shape 56"/>
          <p:cNvSpPr txBox="1">
            <a:spLocks noGrp="1"/>
          </p:cNvSpPr>
          <p:nvPr>
            <p:ph type="body" idx="2"/>
          </p:nvPr>
        </p:nvSpPr>
        <p:spPr>
          <a:xfrm>
            <a:off x="18344445" y="6826956"/>
            <a:ext cx="16402991" cy="19311057"/>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 name="Shape 57"/>
          <p:cNvSpPr txBox="1">
            <a:spLocks noGrp="1"/>
          </p:cNvSpPr>
          <p:nvPr>
            <p:ph type="dt" idx="10"/>
          </p:nvPr>
        </p:nvSpPr>
        <p:spPr>
          <a:xfrm>
            <a:off x="1828800" y="26646188"/>
            <a:ext cx="8534399" cy="2032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8" name="Shape 58"/>
          <p:cNvSpPr txBox="1">
            <a:spLocks noGrp="1"/>
          </p:cNvSpPr>
          <p:nvPr>
            <p:ph type="ftr" idx="11"/>
          </p:nvPr>
        </p:nvSpPr>
        <p:spPr>
          <a:xfrm>
            <a:off x="12496800" y="26646188"/>
            <a:ext cx="11582400" cy="2032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 name="Shape 59"/>
          <p:cNvSpPr txBox="1">
            <a:spLocks noGrp="1"/>
          </p:cNvSpPr>
          <p:nvPr>
            <p:ph type="sldNum" idx="12"/>
          </p:nvPr>
        </p:nvSpPr>
        <p:spPr>
          <a:xfrm>
            <a:off x="26212800" y="26646188"/>
            <a:ext cx="8534399" cy="2032000"/>
          </a:xfrm>
          <a:prstGeom prst="rect">
            <a:avLst/>
          </a:prstGeom>
          <a:noFill/>
          <a:ln>
            <a:noFill/>
          </a:ln>
        </p:spPr>
        <p:txBody>
          <a:bodyPr spcFirstLastPara="1" wrap="square" lIns="351125" tIns="175550" rIns="351125" bIns="175550" anchor="t" anchorCtr="0">
            <a:noAutofit/>
          </a:bodyPr>
          <a:lstStyle>
            <a:lvl1pPr marL="0" marR="0" lvl="0"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2889250" y="18803056"/>
            <a:ext cx="31089131" cy="5810956"/>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2" name="Shape 62"/>
          <p:cNvSpPr txBox="1">
            <a:spLocks noGrp="1"/>
          </p:cNvSpPr>
          <p:nvPr>
            <p:ph type="body" idx="1"/>
          </p:nvPr>
        </p:nvSpPr>
        <p:spPr>
          <a:xfrm>
            <a:off x="2889250" y="12402256"/>
            <a:ext cx="31089131" cy="6400799"/>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chemeClr val="dk1"/>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Shape 63"/>
          <p:cNvSpPr txBox="1">
            <a:spLocks noGrp="1"/>
          </p:cNvSpPr>
          <p:nvPr>
            <p:ph type="dt" idx="10"/>
          </p:nvPr>
        </p:nvSpPr>
        <p:spPr>
          <a:xfrm>
            <a:off x="1828800" y="26646188"/>
            <a:ext cx="8534399" cy="2032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 name="Shape 64"/>
          <p:cNvSpPr txBox="1">
            <a:spLocks noGrp="1"/>
          </p:cNvSpPr>
          <p:nvPr>
            <p:ph type="ftr" idx="11"/>
          </p:nvPr>
        </p:nvSpPr>
        <p:spPr>
          <a:xfrm>
            <a:off x="12496800" y="26646188"/>
            <a:ext cx="11582400" cy="2032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 name="Shape 65"/>
          <p:cNvSpPr txBox="1">
            <a:spLocks noGrp="1"/>
          </p:cNvSpPr>
          <p:nvPr>
            <p:ph type="sldNum" idx="12"/>
          </p:nvPr>
        </p:nvSpPr>
        <p:spPr>
          <a:xfrm>
            <a:off x="26212800" y="26646188"/>
            <a:ext cx="8534399" cy="2032000"/>
          </a:xfrm>
          <a:prstGeom prst="rect">
            <a:avLst/>
          </a:prstGeom>
          <a:noFill/>
          <a:ln>
            <a:noFill/>
          </a:ln>
        </p:spPr>
        <p:txBody>
          <a:bodyPr spcFirstLastPara="1" wrap="square" lIns="351125" tIns="175550" rIns="351125" bIns="175550" anchor="t" anchorCtr="0">
            <a:noAutofit/>
          </a:bodyPr>
          <a:lstStyle>
            <a:lvl1pPr marL="0" marR="0" lvl="0"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1828800" y="1171575"/>
            <a:ext cx="32918401" cy="4876799"/>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8" name="Shape 68"/>
          <p:cNvSpPr txBox="1">
            <a:spLocks noGrp="1"/>
          </p:cNvSpPr>
          <p:nvPr>
            <p:ph type="body" idx="1"/>
          </p:nvPr>
        </p:nvSpPr>
        <p:spPr>
          <a:xfrm>
            <a:off x="1828800" y="6826250"/>
            <a:ext cx="32918401" cy="19311936"/>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246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214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84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54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54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54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54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54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54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9" name="Shape 69"/>
          <p:cNvSpPr txBox="1">
            <a:spLocks noGrp="1"/>
          </p:cNvSpPr>
          <p:nvPr>
            <p:ph type="dt" idx="10"/>
          </p:nvPr>
        </p:nvSpPr>
        <p:spPr>
          <a:xfrm>
            <a:off x="1828800" y="26646188"/>
            <a:ext cx="8534399" cy="2032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 name="Shape 70"/>
          <p:cNvSpPr txBox="1">
            <a:spLocks noGrp="1"/>
          </p:cNvSpPr>
          <p:nvPr>
            <p:ph type="ftr" idx="11"/>
          </p:nvPr>
        </p:nvSpPr>
        <p:spPr>
          <a:xfrm>
            <a:off x="12496800" y="26646188"/>
            <a:ext cx="11582400" cy="2032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 name="Shape 71"/>
          <p:cNvSpPr txBox="1">
            <a:spLocks noGrp="1"/>
          </p:cNvSpPr>
          <p:nvPr>
            <p:ph type="sldNum" idx="12"/>
          </p:nvPr>
        </p:nvSpPr>
        <p:spPr>
          <a:xfrm>
            <a:off x="26212800" y="26646188"/>
            <a:ext cx="8534399" cy="2032000"/>
          </a:xfrm>
          <a:prstGeom prst="rect">
            <a:avLst/>
          </a:prstGeom>
          <a:noFill/>
          <a:ln>
            <a:noFill/>
          </a:ln>
        </p:spPr>
        <p:txBody>
          <a:bodyPr spcFirstLastPara="1" wrap="square" lIns="351125" tIns="175550" rIns="351125" bIns="175550" anchor="t" anchorCtr="0">
            <a:noAutofit/>
          </a:bodyPr>
          <a:lstStyle>
            <a:lvl1pPr marL="0" marR="0" lvl="0"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1828800" y="1171575"/>
            <a:ext cx="32918401" cy="4876799"/>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Shape 11"/>
          <p:cNvSpPr txBox="1">
            <a:spLocks noGrp="1"/>
          </p:cNvSpPr>
          <p:nvPr>
            <p:ph type="body" idx="1"/>
          </p:nvPr>
        </p:nvSpPr>
        <p:spPr>
          <a:xfrm>
            <a:off x="1828800" y="6826250"/>
            <a:ext cx="32918401" cy="19311936"/>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246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214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84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54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54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54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54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54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54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2" name="Shape 12"/>
          <p:cNvSpPr txBox="1">
            <a:spLocks noGrp="1"/>
          </p:cNvSpPr>
          <p:nvPr>
            <p:ph type="dt" idx="10"/>
          </p:nvPr>
        </p:nvSpPr>
        <p:spPr>
          <a:xfrm>
            <a:off x="1828800" y="26646188"/>
            <a:ext cx="8534399" cy="2032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 name="Shape 13"/>
          <p:cNvSpPr txBox="1">
            <a:spLocks noGrp="1"/>
          </p:cNvSpPr>
          <p:nvPr>
            <p:ph type="ftr" idx="11"/>
          </p:nvPr>
        </p:nvSpPr>
        <p:spPr>
          <a:xfrm>
            <a:off x="12496800" y="26646188"/>
            <a:ext cx="11582400" cy="2032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26212800" y="26646188"/>
            <a:ext cx="8534399" cy="2032000"/>
          </a:xfrm>
          <a:prstGeom prst="rect">
            <a:avLst/>
          </a:prstGeom>
          <a:noFill/>
          <a:ln>
            <a:noFill/>
          </a:ln>
        </p:spPr>
        <p:txBody>
          <a:bodyPr spcFirstLastPara="1" wrap="square" lIns="351125" tIns="175550" rIns="351125" bIns="175550" anchor="t" anchorCtr="0">
            <a:noAutofit/>
          </a:bodyPr>
          <a:lstStyle>
            <a:lvl1pPr marL="0" marR="0" lvl="0"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1350"/>
              <a:buFont typeface="Arial"/>
              <a:buNone/>
              <a:defRPr sz="54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18" Type="http://schemas.openxmlformats.org/officeDocument/2006/relationships/image" Target="../media/image15.png"/><Relationship Id="rId3" Type="http://schemas.openxmlformats.org/officeDocument/2006/relationships/image" Target="../media/image1.jpg"/><Relationship Id="rId21" Type="http://schemas.openxmlformats.org/officeDocument/2006/relationships/image" Target="../media/image18.png"/><Relationship Id="rId7" Type="http://schemas.openxmlformats.org/officeDocument/2006/relationships/hyperlink" Target="http://www.abcam.com/products?selected.classification=Primary+antibodies--Conjugated+Primary+Antibodies" TargetMode="External"/><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notesSlide" Target="../notesSlides/notesSlide1.xml"/><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5" Type="http://schemas.openxmlformats.org/officeDocument/2006/relationships/image" Target="../media/image12.png"/><Relationship Id="rId10" Type="http://schemas.openxmlformats.org/officeDocument/2006/relationships/image" Target="../media/image7.jpg"/><Relationship Id="rId19" Type="http://schemas.openxmlformats.org/officeDocument/2006/relationships/image" Target="../media/image16.png"/><Relationship Id="rId4" Type="http://schemas.openxmlformats.org/officeDocument/2006/relationships/image" Target="../media/image2.png"/><Relationship Id="rId9" Type="http://schemas.openxmlformats.org/officeDocument/2006/relationships/image" Target="../media/image6.png"/><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82"/>
        <p:cNvGrpSpPr/>
        <p:nvPr/>
      </p:nvGrpSpPr>
      <p:grpSpPr>
        <a:xfrm>
          <a:off x="0" y="0"/>
          <a:ext cx="0" cy="0"/>
          <a:chOff x="0" y="0"/>
          <a:chExt cx="0" cy="0"/>
        </a:xfrm>
      </p:grpSpPr>
      <p:sp>
        <p:nvSpPr>
          <p:cNvPr id="78" name="Shape 87"/>
          <p:cNvSpPr txBox="1"/>
          <p:nvPr/>
        </p:nvSpPr>
        <p:spPr>
          <a:xfrm>
            <a:off x="98622" y="15779768"/>
            <a:ext cx="12575699" cy="13312590"/>
          </a:xfrm>
          <a:prstGeom prst="rect">
            <a:avLst/>
          </a:prstGeom>
          <a:solidFill>
            <a:schemeClr val="lt1"/>
          </a:solidFill>
          <a:ln w="76200" cap="flat" cmpd="sng">
            <a:solidFill>
              <a:srgbClr val="45818E"/>
            </a:solidFill>
            <a:prstDash val="solid"/>
            <a:miter lim="8000"/>
            <a:headEnd type="none" w="sm" len="sm"/>
            <a:tailEnd type="none" w="sm" len="sm"/>
          </a:ln>
        </p:spPr>
        <p:txBody>
          <a:bodyPr spcFirstLastPara="1" wrap="square" lIns="73150" tIns="36575" rIns="73150" bIns="36575" anchor="t" anchorCtr="0">
            <a:noAutofit/>
          </a:bodyPr>
          <a:lstStyle/>
          <a:p>
            <a:pPr marL="0" marR="0" lvl="0" indent="0" algn="just" rtl="0">
              <a:lnSpc>
                <a:spcPct val="100000"/>
              </a:lnSpc>
              <a:spcBef>
                <a:spcPts val="0"/>
              </a:spcBef>
              <a:spcAft>
                <a:spcPts val="0"/>
              </a:spcAft>
              <a:buClr>
                <a:schemeClr val="dk1"/>
              </a:buClr>
              <a:buSzPts val="600"/>
              <a:buFont typeface="Arial"/>
              <a:buNone/>
            </a:pPr>
            <a:r>
              <a:rPr lang="en-US" sz="2400" b="0" i="0" u="none" strike="noStrike" cap="none" dirty="0">
                <a:solidFill>
                  <a:schemeClr val="dk1"/>
                </a:solidFill>
                <a:latin typeface="+mj-lt"/>
                <a:ea typeface="Calibri"/>
                <a:cs typeface="Calibri"/>
                <a:sym typeface="Calibri"/>
              </a:rPr>
              <a:t>     </a:t>
            </a:r>
            <a:endParaRPr sz="2400" b="0" i="0" u="none" strike="noStrike" cap="none" dirty="0">
              <a:solidFill>
                <a:schemeClr val="dk1"/>
              </a:solidFill>
              <a:latin typeface="+mj-lt"/>
              <a:ea typeface="Calibri"/>
              <a:cs typeface="Calibri"/>
              <a:sym typeface="Calibri"/>
            </a:endParaRPr>
          </a:p>
        </p:txBody>
      </p:sp>
      <p:sp>
        <p:nvSpPr>
          <p:cNvPr id="83" name="Shape 83"/>
          <p:cNvSpPr txBox="1"/>
          <p:nvPr/>
        </p:nvSpPr>
        <p:spPr>
          <a:xfrm>
            <a:off x="62525" y="48819"/>
            <a:ext cx="36576001" cy="5089500"/>
          </a:xfrm>
          <a:prstGeom prst="rect">
            <a:avLst/>
          </a:prstGeom>
          <a:solidFill>
            <a:srgbClr val="E06666"/>
          </a:solidFill>
          <a:ln w="9525" cap="flat" cmpd="sng">
            <a:solidFill>
              <a:srgbClr val="990000"/>
            </a:solidFill>
            <a:prstDash val="solid"/>
            <a:round/>
            <a:headEnd type="none" w="sm" len="sm"/>
            <a:tailEnd type="none" w="sm" len="sm"/>
          </a:ln>
        </p:spPr>
        <p:txBody>
          <a:bodyPr spcFirstLastPara="1" wrap="square" lIns="73150" tIns="36575" rIns="73150" bIns="36575" anchor="ctr" anchorCtr="0">
            <a:noAutofit/>
          </a:bodyPr>
          <a:lstStyle/>
          <a:p>
            <a:pPr marL="0" marR="0" lvl="0" indent="0" algn="l" rtl="0">
              <a:lnSpc>
                <a:spcPct val="100000"/>
              </a:lnSpc>
              <a:spcBef>
                <a:spcPts val="0"/>
              </a:spcBef>
              <a:spcAft>
                <a:spcPts val="0"/>
              </a:spcAft>
              <a:buClr>
                <a:srgbClr val="000000"/>
              </a:buClr>
              <a:buSzPts val="6900"/>
              <a:buFont typeface="Arial"/>
              <a:buNone/>
            </a:pPr>
            <a:endParaRPr sz="2400" b="0" i="0" u="none" strike="noStrike" cap="none">
              <a:solidFill>
                <a:schemeClr val="dk1"/>
              </a:solidFill>
              <a:latin typeface="+mj-lt"/>
              <a:ea typeface="Arial"/>
              <a:cs typeface="Arial"/>
              <a:sym typeface="Arial"/>
            </a:endParaRPr>
          </a:p>
        </p:txBody>
      </p:sp>
      <p:sp>
        <p:nvSpPr>
          <p:cNvPr id="84" name="Shape 84"/>
          <p:cNvSpPr txBox="1"/>
          <p:nvPr/>
        </p:nvSpPr>
        <p:spPr>
          <a:xfrm>
            <a:off x="-117925" y="0"/>
            <a:ext cx="36576001" cy="2633700"/>
          </a:xfrm>
          <a:prstGeom prst="rect">
            <a:avLst/>
          </a:prstGeom>
          <a:noFill/>
          <a:ln>
            <a:noFill/>
          </a:ln>
        </p:spPr>
        <p:txBody>
          <a:bodyPr spcFirstLastPara="1" wrap="square" lIns="73150" tIns="36575" rIns="73150" bIns="36575" anchor="t" anchorCtr="0">
            <a:noAutofit/>
          </a:bodyPr>
          <a:lstStyle/>
          <a:p>
            <a:pPr marL="0" marR="0" lvl="0" indent="0" algn="ctr" rtl="0">
              <a:lnSpc>
                <a:spcPct val="100000"/>
              </a:lnSpc>
              <a:spcBef>
                <a:spcPts val="0"/>
              </a:spcBef>
              <a:spcAft>
                <a:spcPts val="0"/>
              </a:spcAft>
              <a:buClr>
                <a:schemeClr val="lt1"/>
              </a:buClr>
              <a:buSzPts val="2200"/>
              <a:buFont typeface="Arial"/>
              <a:buNone/>
            </a:pPr>
            <a:r>
              <a:rPr lang="en-US" sz="8800" b="0" i="0" u="none" strike="noStrike" cap="none" dirty="0">
                <a:solidFill>
                  <a:schemeClr val="lt1"/>
                </a:solidFill>
                <a:latin typeface="+mj-lt"/>
                <a:ea typeface="Arial"/>
                <a:cs typeface="Arial"/>
                <a:sym typeface="Arial"/>
              </a:rPr>
              <a:t>The influence of a high saturated animal fat diet on the anti-tumor immune response in mice</a:t>
            </a:r>
            <a:endParaRPr sz="8800" b="0" i="0" u="none" strike="noStrike" cap="none" dirty="0">
              <a:solidFill>
                <a:schemeClr val="lt1"/>
              </a:solidFill>
              <a:latin typeface="+mj-lt"/>
              <a:ea typeface="Arial"/>
              <a:cs typeface="Arial"/>
              <a:sym typeface="Arial"/>
            </a:endParaRPr>
          </a:p>
        </p:txBody>
      </p:sp>
      <p:sp>
        <p:nvSpPr>
          <p:cNvPr id="85" name="Shape 85"/>
          <p:cNvSpPr txBox="1"/>
          <p:nvPr/>
        </p:nvSpPr>
        <p:spPr>
          <a:xfrm>
            <a:off x="6207125" y="2866355"/>
            <a:ext cx="22867938" cy="804861"/>
          </a:xfrm>
          <a:prstGeom prst="rect">
            <a:avLst/>
          </a:prstGeom>
          <a:noFill/>
          <a:ln>
            <a:noFill/>
          </a:ln>
        </p:spPr>
        <p:txBody>
          <a:bodyPr spcFirstLastPara="1" wrap="square" lIns="73150" tIns="36575" rIns="73150" bIns="36575" anchor="t" anchorCtr="0">
            <a:noAutofit/>
          </a:bodyPr>
          <a:lstStyle/>
          <a:p>
            <a:pPr marL="0" marR="0" lvl="0" indent="0" algn="ctr" rtl="0">
              <a:lnSpc>
                <a:spcPct val="100000"/>
              </a:lnSpc>
              <a:spcBef>
                <a:spcPts val="0"/>
              </a:spcBef>
              <a:spcAft>
                <a:spcPts val="0"/>
              </a:spcAft>
              <a:buClr>
                <a:schemeClr val="lt1"/>
              </a:buClr>
              <a:buSzPts val="1200"/>
              <a:buFont typeface="Georgia"/>
              <a:buNone/>
            </a:pPr>
            <a:r>
              <a:rPr lang="en-US" sz="3600" b="0" i="0" u="none" strike="noStrike" cap="none" dirty="0">
                <a:solidFill>
                  <a:schemeClr val="lt1"/>
                </a:solidFill>
                <a:latin typeface="+mj-lt"/>
                <a:ea typeface="Georgia"/>
                <a:cs typeface="Georgia"/>
                <a:sym typeface="Georgia"/>
              </a:rPr>
              <a:t>Yun Cheng</a:t>
            </a:r>
            <a:r>
              <a:rPr lang="en-US" sz="3600" b="0" i="0" u="none" strike="noStrike" cap="none" baseline="30000" dirty="0">
                <a:solidFill>
                  <a:schemeClr val="lt1"/>
                </a:solidFill>
                <a:latin typeface="+mj-lt"/>
                <a:ea typeface="Georgia"/>
                <a:cs typeface="Georgia"/>
                <a:sym typeface="Georgia"/>
              </a:rPr>
              <a:t>1</a:t>
            </a:r>
            <a:r>
              <a:rPr lang="en-US" sz="3600" b="0" i="0" u="none" strike="noStrike" cap="none" dirty="0">
                <a:solidFill>
                  <a:schemeClr val="lt1"/>
                </a:solidFill>
                <a:latin typeface="+mj-lt"/>
                <a:ea typeface="Georgia"/>
                <a:cs typeface="Georgia"/>
                <a:sym typeface="Georgia"/>
              </a:rPr>
              <a:t>, Anastasia Y. Kariagina</a:t>
            </a:r>
            <a:r>
              <a:rPr lang="en-US" sz="3600" b="0" i="0" u="none" strike="noStrike" cap="none" baseline="30000" dirty="0">
                <a:solidFill>
                  <a:srgbClr val="FFFFFF"/>
                </a:solidFill>
                <a:latin typeface="+mj-lt"/>
                <a:ea typeface="Georgia"/>
                <a:cs typeface="Georgia"/>
                <a:sym typeface="Georgia"/>
              </a:rPr>
              <a:t>1</a:t>
            </a:r>
            <a:r>
              <a:rPr lang="en-US" sz="3600" b="0" i="0" u="none" strike="noStrike" cap="none" dirty="0">
                <a:solidFill>
                  <a:schemeClr val="lt1"/>
                </a:solidFill>
                <a:latin typeface="+mj-lt"/>
                <a:ea typeface="Georgia"/>
                <a:cs typeface="Georgia"/>
                <a:sym typeface="Georgia"/>
              </a:rPr>
              <a:t>, Sandra Z. Haslam</a:t>
            </a:r>
            <a:r>
              <a:rPr lang="en-US" sz="3600" b="0" i="0" u="none" strike="noStrike" cap="none" baseline="30000" dirty="0">
                <a:solidFill>
                  <a:srgbClr val="FFFFFF"/>
                </a:solidFill>
                <a:latin typeface="+mj-lt"/>
                <a:ea typeface="Georgia"/>
                <a:cs typeface="Georgia"/>
                <a:sym typeface="Georgia"/>
              </a:rPr>
              <a:t>2</a:t>
            </a:r>
            <a:r>
              <a:rPr lang="en-US" sz="3600" b="0" i="0" u="none" strike="noStrike" cap="none" dirty="0">
                <a:solidFill>
                  <a:schemeClr val="lt1"/>
                </a:solidFill>
                <a:latin typeface="+mj-lt"/>
                <a:ea typeface="Georgia"/>
                <a:cs typeface="Georgia"/>
                <a:sym typeface="Georgia"/>
              </a:rPr>
              <a:t>, Richard C. Schwartz</a:t>
            </a:r>
            <a:r>
              <a:rPr lang="en-US" sz="3600" b="0" i="0" u="none" strike="noStrike" cap="none" baseline="30000" dirty="0">
                <a:solidFill>
                  <a:srgbClr val="FFFFFF"/>
                </a:solidFill>
                <a:latin typeface="+mj-lt"/>
                <a:ea typeface="Georgia"/>
                <a:cs typeface="Georgia"/>
                <a:sym typeface="Georgia"/>
              </a:rPr>
              <a:t>1</a:t>
            </a:r>
            <a:endParaRPr sz="3600" b="0" i="0" u="none" strike="noStrike" cap="none" baseline="30000" dirty="0">
              <a:solidFill>
                <a:srgbClr val="FFFFFF"/>
              </a:solidFill>
              <a:latin typeface="+mj-lt"/>
              <a:ea typeface="Georgia"/>
              <a:cs typeface="Georgia"/>
              <a:sym typeface="Georgia"/>
            </a:endParaRPr>
          </a:p>
        </p:txBody>
      </p:sp>
      <p:sp>
        <p:nvSpPr>
          <p:cNvPr id="86" name="Shape 86"/>
          <p:cNvSpPr txBox="1"/>
          <p:nvPr/>
        </p:nvSpPr>
        <p:spPr>
          <a:xfrm>
            <a:off x="4956175" y="3768640"/>
            <a:ext cx="25833386" cy="955675"/>
          </a:xfrm>
          <a:prstGeom prst="rect">
            <a:avLst/>
          </a:prstGeom>
          <a:noFill/>
          <a:ln>
            <a:noFill/>
          </a:ln>
        </p:spPr>
        <p:txBody>
          <a:bodyPr spcFirstLastPara="1" wrap="square" lIns="73150" tIns="36575" rIns="73150" bIns="36575" anchor="t" anchorCtr="0">
            <a:noAutofit/>
          </a:bodyPr>
          <a:lstStyle/>
          <a:p>
            <a:pPr marL="0" marR="0" lvl="0" indent="0" algn="ctr" rtl="0">
              <a:lnSpc>
                <a:spcPct val="100000"/>
              </a:lnSpc>
              <a:spcBef>
                <a:spcPts val="0"/>
              </a:spcBef>
              <a:spcAft>
                <a:spcPts val="0"/>
              </a:spcAft>
              <a:buClr>
                <a:schemeClr val="lt1"/>
              </a:buClr>
              <a:buSzPts val="725"/>
              <a:buFont typeface="Georgia"/>
              <a:buNone/>
            </a:pPr>
            <a:r>
              <a:rPr lang="en-US" sz="3200" b="1" i="0" u="none" strike="noStrike" cap="none" dirty="0">
                <a:solidFill>
                  <a:schemeClr val="lt1"/>
                </a:solidFill>
                <a:latin typeface="+mj-lt"/>
                <a:ea typeface="Georgia"/>
                <a:cs typeface="Georgia"/>
                <a:sym typeface="Georgia"/>
              </a:rPr>
              <a:t>Breast Cancer and the Environment Research Program, </a:t>
            </a:r>
            <a:endParaRPr sz="3200" b="1" i="0" u="none" strike="noStrike" cap="none" dirty="0">
              <a:solidFill>
                <a:srgbClr val="FFFFFF"/>
              </a:solidFill>
              <a:latin typeface="+mj-lt"/>
              <a:ea typeface="Georgia"/>
              <a:cs typeface="Georgia"/>
              <a:sym typeface="Georgia"/>
            </a:endParaRPr>
          </a:p>
          <a:p>
            <a:pPr marL="0" marR="0" lvl="0" indent="0" algn="ctr" rtl="0">
              <a:lnSpc>
                <a:spcPct val="100000"/>
              </a:lnSpc>
              <a:spcBef>
                <a:spcPts val="0"/>
              </a:spcBef>
              <a:spcAft>
                <a:spcPts val="0"/>
              </a:spcAft>
              <a:buClr>
                <a:srgbClr val="FFFFFF"/>
              </a:buClr>
              <a:buSzPts val="725"/>
              <a:buFont typeface="Georgia"/>
              <a:buNone/>
            </a:pPr>
            <a:r>
              <a:rPr lang="en-US" sz="3200" b="1" i="0" u="none" strike="noStrike" cap="none" baseline="30000" dirty="0">
                <a:solidFill>
                  <a:srgbClr val="FFFFFF"/>
                </a:solidFill>
                <a:latin typeface="+mj-lt"/>
                <a:ea typeface="Georgia"/>
                <a:cs typeface="Georgia"/>
                <a:sym typeface="Georgia"/>
              </a:rPr>
              <a:t>1</a:t>
            </a:r>
            <a:r>
              <a:rPr lang="en-US" sz="3200" b="1" i="0" u="none" strike="noStrike" cap="none" dirty="0">
                <a:solidFill>
                  <a:srgbClr val="FFFFFF"/>
                </a:solidFill>
                <a:latin typeface="+mj-lt"/>
                <a:ea typeface="Georgia"/>
                <a:cs typeface="Georgia"/>
                <a:sym typeface="Georgia"/>
              </a:rPr>
              <a:t>Department of Microbiology and Molecular Genetics, </a:t>
            </a:r>
            <a:r>
              <a:rPr lang="en-US" sz="3200" b="1" i="0" u="none" strike="noStrike" cap="none" baseline="30000" dirty="0">
                <a:solidFill>
                  <a:srgbClr val="FFFFFF"/>
                </a:solidFill>
                <a:latin typeface="+mj-lt"/>
                <a:ea typeface="Georgia"/>
                <a:cs typeface="Georgia"/>
                <a:sym typeface="Georgia"/>
              </a:rPr>
              <a:t>2</a:t>
            </a:r>
            <a:r>
              <a:rPr lang="en-US" sz="3200" b="1" i="0" u="none" strike="noStrike" cap="none" dirty="0">
                <a:solidFill>
                  <a:srgbClr val="FFFFFF"/>
                </a:solidFill>
                <a:latin typeface="+mj-lt"/>
                <a:ea typeface="Georgia"/>
                <a:cs typeface="Georgia"/>
                <a:sym typeface="Georgia"/>
              </a:rPr>
              <a:t>Department of Physiology, </a:t>
            </a:r>
            <a:r>
              <a:rPr lang="en-US" sz="3200" b="1" i="0" u="none" strike="noStrike" cap="none" dirty="0">
                <a:solidFill>
                  <a:schemeClr val="lt1"/>
                </a:solidFill>
                <a:latin typeface="+mj-lt"/>
                <a:ea typeface="Georgia"/>
                <a:cs typeface="Georgia"/>
                <a:sym typeface="Georgia"/>
              </a:rPr>
              <a:t>Michigan State University, East Lansing, MI</a:t>
            </a:r>
            <a:endParaRPr sz="3200" b="0" i="0" u="none" strike="noStrike" cap="none" dirty="0">
              <a:solidFill>
                <a:srgbClr val="000000"/>
              </a:solidFill>
              <a:latin typeface="+mj-lt"/>
              <a:sym typeface="Arial"/>
            </a:endParaRPr>
          </a:p>
        </p:txBody>
      </p:sp>
      <p:sp>
        <p:nvSpPr>
          <p:cNvPr id="87" name="Shape 87"/>
          <p:cNvSpPr txBox="1"/>
          <p:nvPr/>
        </p:nvSpPr>
        <p:spPr>
          <a:xfrm>
            <a:off x="117470" y="6420584"/>
            <a:ext cx="12575699" cy="8002680"/>
          </a:xfrm>
          <a:prstGeom prst="rect">
            <a:avLst/>
          </a:prstGeom>
          <a:solidFill>
            <a:schemeClr val="lt1"/>
          </a:solidFill>
          <a:ln w="76200" cap="flat" cmpd="sng">
            <a:solidFill>
              <a:srgbClr val="45818E"/>
            </a:solidFill>
            <a:prstDash val="solid"/>
            <a:miter lim="8000"/>
            <a:headEnd type="none" w="sm" len="sm"/>
            <a:tailEnd type="none" w="sm" len="sm"/>
          </a:ln>
        </p:spPr>
        <p:txBody>
          <a:bodyPr spcFirstLastPara="1" wrap="square" lIns="73150" tIns="36575" rIns="73150" bIns="36575" anchor="t" anchorCtr="0">
            <a:noAutofit/>
          </a:bodyPr>
          <a:lstStyle/>
          <a:p>
            <a:pPr marL="0" marR="0" lvl="0" indent="0" algn="just" rtl="0">
              <a:lnSpc>
                <a:spcPct val="100000"/>
              </a:lnSpc>
              <a:spcBef>
                <a:spcPts val="0"/>
              </a:spcBef>
              <a:spcAft>
                <a:spcPts val="0"/>
              </a:spcAft>
              <a:buClr>
                <a:schemeClr val="dk1"/>
              </a:buClr>
              <a:buSzPts val="600"/>
              <a:buFont typeface="Arial"/>
              <a:buNone/>
            </a:pPr>
            <a:r>
              <a:rPr lang="en-US" sz="2400" b="0" i="0" u="none" strike="noStrike" cap="none" dirty="0">
                <a:solidFill>
                  <a:schemeClr val="dk1"/>
                </a:solidFill>
                <a:latin typeface="+mj-lt"/>
                <a:ea typeface="Calibri"/>
                <a:cs typeface="Calibri"/>
                <a:sym typeface="Calibri"/>
              </a:rPr>
              <a:t>     </a:t>
            </a:r>
            <a:endParaRPr sz="2400" b="0" i="0" u="none" strike="noStrike" cap="none" dirty="0">
              <a:solidFill>
                <a:schemeClr val="dk1"/>
              </a:solidFill>
              <a:latin typeface="+mj-lt"/>
              <a:ea typeface="Calibri"/>
              <a:cs typeface="Calibri"/>
              <a:sym typeface="Calibri"/>
            </a:endParaRPr>
          </a:p>
          <a:p>
            <a:pPr marL="0" marR="0" lvl="0" indent="0" algn="just" rtl="0">
              <a:lnSpc>
                <a:spcPct val="100000"/>
              </a:lnSpc>
              <a:spcBef>
                <a:spcPts val="0"/>
              </a:spcBef>
              <a:spcAft>
                <a:spcPts val="0"/>
              </a:spcAft>
              <a:buClr>
                <a:schemeClr val="dk1"/>
              </a:buClr>
              <a:buSzPts val="600"/>
              <a:buFont typeface="Arial"/>
              <a:buNone/>
            </a:pPr>
            <a:r>
              <a:rPr lang="en-US" sz="2400" b="0" i="0" u="none" strike="noStrike" cap="none" dirty="0">
                <a:solidFill>
                  <a:schemeClr val="dk1"/>
                </a:solidFill>
                <a:latin typeface="+mj-lt"/>
                <a:ea typeface="Calibri"/>
                <a:cs typeface="Calibri"/>
                <a:sym typeface="Calibri"/>
              </a:rPr>
              <a:t>     A diet enriched in animal fat is a potential factor influencing the development of breast cancer. However, it is not clear how a high fat diet (HFD) impacts the response of the immune system on tumor progression. Therefore, we investigated how HFD contributes to immune responses around tumor cells. Trp53-deficient mouse mammary tissue   was chosen as a model for mammary cancer studies. Normal BALB/c mice were transplanted with Trp53-deficient mammary epithelium. </a:t>
            </a:r>
            <a:endParaRPr sz="2400" b="0" i="0" u="none" strike="noStrike" cap="none" dirty="0">
              <a:solidFill>
                <a:schemeClr val="dk1"/>
              </a:solidFill>
              <a:latin typeface="+mj-lt"/>
              <a:ea typeface="Calibri"/>
              <a:cs typeface="Calibri"/>
              <a:sym typeface="Calibri"/>
            </a:endParaRPr>
          </a:p>
          <a:p>
            <a:pPr marL="0" marR="0" lvl="0" indent="0" algn="just" rtl="0">
              <a:lnSpc>
                <a:spcPct val="100000"/>
              </a:lnSpc>
              <a:spcBef>
                <a:spcPts val="0"/>
              </a:spcBef>
              <a:spcAft>
                <a:spcPts val="0"/>
              </a:spcAft>
              <a:buClr>
                <a:schemeClr val="dk1"/>
              </a:buClr>
              <a:buSzPts val="600"/>
              <a:buFont typeface="Arial"/>
              <a:buNone/>
            </a:pPr>
            <a:r>
              <a:rPr lang="en-US" sz="2400" b="0" i="0" u="none" strike="noStrike" cap="none" dirty="0">
                <a:solidFill>
                  <a:schemeClr val="dk1"/>
                </a:solidFill>
                <a:latin typeface="+mj-lt"/>
                <a:ea typeface="Calibri"/>
                <a:cs typeface="Calibri"/>
                <a:sym typeface="Calibri"/>
              </a:rPr>
              <a:t>      One group of mice was fed with HFD until it reached the end of puberty and then fed with a low fat diet (LFD) mouse diet. Another group was fed LFD during puberty and switched to HFD for the rest of the experiment. Control mice were fed LFD throughout the experiment. When tumors exceeded a diameter of 1cm, they were surgically removed, stained with hematoxylin and eosin, and then processed for histological analysis. Confirmed mammary tumor samples were stained with antibodies directed against CD4, CD8, and FoxP3 to analyze the types of T cells recruited in immune responses toward tumor cells. Other studies in the laboratory have identified a HFD induced increase in tumor promoting M2 macrophages associated with tumors. These are a type of macrophage that can cause immunosuppression. This leads us to hypothesize that HFD will lead to an increase in FoxP3+ regulatory T-cells that can prevent the immune system from attacking tumors, and perhaps a decrease in CD8+ T cells, which are critical in the immune response toward tumors. If this is confirmed, our studies would suggest that HFD may promote the development of breast cancer.</a:t>
            </a:r>
            <a:endParaRPr sz="2400" b="0" i="0" u="none" strike="noStrike" cap="none" dirty="0">
              <a:solidFill>
                <a:srgbClr val="FFCC66"/>
              </a:solidFill>
              <a:latin typeface="+mj-lt"/>
              <a:sym typeface="Arial"/>
            </a:endParaRPr>
          </a:p>
        </p:txBody>
      </p:sp>
      <p:sp>
        <p:nvSpPr>
          <p:cNvPr id="88" name="Shape 88"/>
          <p:cNvSpPr txBox="1"/>
          <p:nvPr/>
        </p:nvSpPr>
        <p:spPr>
          <a:xfrm>
            <a:off x="117470" y="14590896"/>
            <a:ext cx="12575699" cy="1006062"/>
          </a:xfrm>
          <a:prstGeom prst="rect">
            <a:avLst/>
          </a:prstGeom>
          <a:solidFill>
            <a:srgbClr val="45818E"/>
          </a:solidFill>
          <a:ln w="76200" cap="flat" cmpd="sng">
            <a:solidFill>
              <a:srgbClr val="45818E"/>
            </a:solidFill>
            <a:prstDash val="solid"/>
            <a:miter lim="8000"/>
            <a:headEnd type="none" w="sm" len="sm"/>
            <a:tailEnd type="none" w="sm" len="sm"/>
          </a:ln>
        </p:spPr>
        <p:txBody>
          <a:bodyPr spcFirstLastPara="1" wrap="square" lIns="73150" tIns="36575" rIns="73150" bIns="36575" anchor="ctr" anchorCtr="0">
            <a:noAutofit/>
          </a:bodyPr>
          <a:lstStyle/>
          <a:p>
            <a:pPr marL="0" marR="0" lvl="0" indent="0" algn="ctr" rtl="0">
              <a:lnSpc>
                <a:spcPct val="100000"/>
              </a:lnSpc>
              <a:spcBef>
                <a:spcPts val="0"/>
              </a:spcBef>
              <a:spcAft>
                <a:spcPts val="0"/>
              </a:spcAft>
              <a:buClr>
                <a:srgbClr val="000000"/>
              </a:buClr>
              <a:buSzPts val="6900"/>
              <a:buFont typeface="Arial"/>
              <a:buNone/>
            </a:pPr>
            <a:r>
              <a:rPr lang="en-US" sz="4000" i="0" u="none" strike="noStrike" cap="none" dirty="0" smtClean="0">
                <a:solidFill>
                  <a:srgbClr val="FFFFFF"/>
                </a:solidFill>
                <a:latin typeface="+mj-lt"/>
                <a:ea typeface="Georgia"/>
                <a:cs typeface="Georgia"/>
                <a:sym typeface="Georgia"/>
              </a:rPr>
              <a:t>EXPERIMENT DESIGN</a:t>
            </a:r>
            <a:endParaRPr lang="en-US" sz="4000" i="0" u="none" strike="noStrike" cap="none" dirty="0">
              <a:solidFill>
                <a:srgbClr val="FFFFFF"/>
              </a:solidFill>
              <a:latin typeface="+mj-lt"/>
              <a:ea typeface="Georgia"/>
              <a:cs typeface="Georgia"/>
              <a:sym typeface="Georgia"/>
            </a:endParaRPr>
          </a:p>
        </p:txBody>
      </p:sp>
      <p:sp>
        <p:nvSpPr>
          <p:cNvPr id="89" name="Shape 89"/>
          <p:cNvSpPr txBox="1"/>
          <p:nvPr/>
        </p:nvSpPr>
        <p:spPr>
          <a:xfrm>
            <a:off x="12874788" y="27922486"/>
            <a:ext cx="16769623" cy="1165803"/>
          </a:xfrm>
          <a:prstGeom prst="rect">
            <a:avLst/>
          </a:prstGeom>
          <a:solidFill>
            <a:schemeClr val="lt1"/>
          </a:solidFill>
          <a:ln w="76200" cap="flat" cmpd="sng">
            <a:solidFill>
              <a:srgbClr val="45818E"/>
            </a:solidFill>
            <a:prstDash val="solid"/>
            <a:miter lim="8000"/>
            <a:headEnd type="none" w="sm" len="sm"/>
            <a:tailEnd type="none" w="sm" len="sm"/>
          </a:ln>
        </p:spPr>
        <p:txBody>
          <a:bodyPr spcFirstLastPara="1" wrap="square" lIns="73150" tIns="36575" rIns="73150" bIns="36575" anchor="t" anchorCtr="0">
            <a:noAutofit/>
          </a:bodyPr>
          <a:lstStyle/>
          <a:p>
            <a:pPr marL="0" marR="0" lvl="0" indent="0" algn="l" rtl="0">
              <a:lnSpc>
                <a:spcPct val="100000"/>
              </a:lnSpc>
              <a:spcBef>
                <a:spcPts val="0"/>
              </a:spcBef>
              <a:spcAft>
                <a:spcPts val="0"/>
              </a:spcAft>
              <a:buClr>
                <a:schemeClr val="dk1"/>
              </a:buClr>
              <a:buSzPts val="600"/>
              <a:buFont typeface="Arial"/>
              <a:buNone/>
            </a:pPr>
            <a:r>
              <a:rPr lang="en-US" sz="2400" b="0" i="0" u="none" strike="noStrike" cap="none" dirty="0" smtClean="0">
                <a:solidFill>
                  <a:schemeClr val="dk1"/>
                </a:solidFill>
                <a:latin typeface="+mj-lt"/>
                <a:ea typeface="Arial"/>
                <a:cs typeface="Arial"/>
                <a:sym typeface="Arial"/>
              </a:rPr>
              <a:t>This </a:t>
            </a:r>
            <a:r>
              <a:rPr lang="en-US" sz="2400" b="0" i="0" u="none" strike="noStrike" cap="none" dirty="0">
                <a:solidFill>
                  <a:schemeClr val="dk1"/>
                </a:solidFill>
                <a:latin typeface="+mj-lt"/>
                <a:ea typeface="Arial"/>
                <a:cs typeface="Arial"/>
                <a:sym typeface="Arial"/>
              </a:rPr>
              <a:t>work was sponsored by the Breast Cancer and the Environment Research Program Grant UO1ES026119 from the National Institute of Environmental Health Sciences (NIEHS). </a:t>
            </a:r>
            <a:endParaRPr sz="2400" b="0" i="0" u="none" strike="noStrike" cap="none" dirty="0">
              <a:solidFill>
                <a:schemeClr val="dk1"/>
              </a:solidFill>
              <a:latin typeface="+mj-lt"/>
              <a:ea typeface="Arial"/>
              <a:cs typeface="Arial"/>
              <a:sym typeface="Arial"/>
            </a:endParaRPr>
          </a:p>
        </p:txBody>
      </p:sp>
      <p:sp>
        <p:nvSpPr>
          <p:cNvPr id="90" name="Shape 90"/>
          <p:cNvSpPr txBox="1"/>
          <p:nvPr/>
        </p:nvSpPr>
        <p:spPr>
          <a:xfrm>
            <a:off x="34963100" y="16033750"/>
            <a:ext cx="339724" cy="412749"/>
          </a:xfrm>
          <a:prstGeom prst="rect">
            <a:avLst/>
          </a:prstGeom>
          <a:noFill/>
          <a:ln>
            <a:noFill/>
          </a:ln>
        </p:spPr>
        <p:txBody>
          <a:bodyPr spcFirstLastPara="1" wrap="square" lIns="73150" tIns="36575" rIns="73150" bIns="36575" anchor="t" anchorCtr="0">
            <a:noAutofit/>
          </a:bodyPr>
          <a:lstStyle/>
          <a:p>
            <a:pPr marL="0" marR="0" lvl="0" indent="0" algn="l" rtl="0">
              <a:lnSpc>
                <a:spcPct val="100000"/>
              </a:lnSpc>
              <a:spcBef>
                <a:spcPts val="0"/>
              </a:spcBef>
              <a:spcAft>
                <a:spcPts val="0"/>
              </a:spcAft>
              <a:buClr>
                <a:srgbClr val="000000"/>
              </a:buClr>
              <a:buSzPts val="550"/>
              <a:buFont typeface="Arial"/>
              <a:buNone/>
            </a:pPr>
            <a:r>
              <a:rPr lang="en-US" sz="2400" b="0" i="0" u="none" strike="noStrike" cap="none">
                <a:solidFill>
                  <a:srgbClr val="000000"/>
                </a:solidFill>
                <a:latin typeface="+mj-lt"/>
                <a:ea typeface="Arial"/>
                <a:cs typeface="Arial"/>
                <a:sym typeface="Arial"/>
              </a:rPr>
              <a:t>*</a:t>
            </a:r>
            <a:endParaRPr sz="2400" b="0" i="0" u="none" strike="noStrike" cap="none">
              <a:solidFill>
                <a:srgbClr val="000000"/>
              </a:solidFill>
              <a:latin typeface="+mj-lt"/>
              <a:ea typeface="Arial"/>
              <a:cs typeface="Arial"/>
              <a:sym typeface="Arial"/>
            </a:endParaRPr>
          </a:p>
        </p:txBody>
      </p:sp>
      <p:grpSp>
        <p:nvGrpSpPr>
          <p:cNvPr id="92" name="Shape 92"/>
          <p:cNvGrpSpPr/>
          <p:nvPr/>
        </p:nvGrpSpPr>
        <p:grpSpPr>
          <a:xfrm>
            <a:off x="32479792" y="1439373"/>
            <a:ext cx="3483863" cy="3341727"/>
            <a:chOff x="0" y="0"/>
            <a:chExt cx="2147483594" cy="2147483570"/>
          </a:xfrm>
        </p:grpSpPr>
        <p:pic>
          <p:nvPicPr>
            <p:cNvPr id="93" name="Shape 93"/>
            <p:cNvPicPr preferRelativeResize="0"/>
            <p:nvPr/>
          </p:nvPicPr>
          <p:blipFill rotWithShape="1">
            <a:blip r:embed="rId3">
              <a:alphaModFix/>
            </a:blip>
            <a:srcRect/>
            <a:stretch/>
          </p:blipFill>
          <p:spPr>
            <a:xfrm>
              <a:off x="0" y="0"/>
              <a:ext cx="2147483594" cy="2147483570"/>
            </a:xfrm>
            <a:prstGeom prst="rect">
              <a:avLst/>
            </a:prstGeom>
            <a:noFill/>
            <a:ln>
              <a:noFill/>
            </a:ln>
          </p:spPr>
        </p:pic>
        <p:sp>
          <p:nvSpPr>
            <p:cNvPr id="94" name="Shape 94"/>
            <p:cNvSpPr txBox="1"/>
            <p:nvPr/>
          </p:nvSpPr>
          <p:spPr>
            <a:xfrm>
              <a:off x="1119450100" y="828480200"/>
              <a:ext cx="775480225" cy="116605442"/>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900"/>
                <a:buFont typeface="Arial"/>
                <a:buNone/>
              </a:pPr>
              <a:endParaRPr sz="2400" b="0" i="0" u="none" strike="noStrike" cap="none">
                <a:solidFill>
                  <a:schemeClr val="dk1"/>
                </a:solidFill>
                <a:latin typeface="+mj-lt"/>
                <a:ea typeface="Arial"/>
                <a:cs typeface="Arial"/>
                <a:sym typeface="Arial"/>
              </a:endParaRPr>
            </a:p>
          </p:txBody>
        </p:sp>
        <p:sp>
          <p:nvSpPr>
            <p:cNvPr id="95" name="Shape 95"/>
            <p:cNvSpPr txBox="1"/>
            <p:nvPr/>
          </p:nvSpPr>
          <p:spPr>
            <a:xfrm>
              <a:off x="1115041100" y="802332750"/>
              <a:ext cx="983804169" cy="20761175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50"/>
                <a:buFont typeface="Arial"/>
                <a:buNone/>
              </a:pPr>
              <a:r>
                <a:rPr lang="en-US" sz="2400" b="0" i="0" u="none" strike="noStrike" cap="none">
                  <a:solidFill>
                    <a:schemeClr val="dk1"/>
                  </a:solidFill>
                  <a:latin typeface="+mj-lt"/>
                  <a:ea typeface="Arial"/>
                  <a:cs typeface="Arial"/>
                  <a:sym typeface="Arial"/>
                </a:rPr>
                <a:t>Research Program</a:t>
              </a:r>
              <a:endParaRPr sz="2400" b="0" i="0" u="none" strike="noStrike" cap="none">
                <a:solidFill>
                  <a:srgbClr val="000000"/>
                </a:solidFill>
                <a:latin typeface="+mj-lt"/>
                <a:ea typeface="Arial"/>
                <a:cs typeface="Arial"/>
                <a:sym typeface="Arial"/>
              </a:endParaRPr>
            </a:p>
          </p:txBody>
        </p:sp>
      </p:grpSp>
      <p:sp>
        <p:nvSpPr>
          <p:cNvPr id="96" name="Shape 96"/>
          <p:cNvSpPr txBox="1"/>
          <p:nvPr/>
        </p:nvSpPr>
        <p:spPr>
          <a:xfrm>
            <a:off x="29818350" y="16922653"/>
            <a:ext cx="6612975" cy="783531"/>
          </a:xfrm>
          <a:prstGeom prst="rect">
            <a:avLst/>
          </a:prstGeom>
          <a:solidFill>
            <a:srgbClr val="45818E"/>
          </a:solidFill>
          <a:ln w="76200" cap="flat" cmpd="sng">
            <a:solidFill>
              <a:srgbClr val="45818E"/>
            </a:solidFill>
            <a:prstDash val="solid"/>
            <a:miter lim="8000"/>
            <a:headEnd type="none" w="sm" len="sm"/>
            <a:tailEnd type="none" w="sm" len="sm"/>
          </a:ln>
          <a:effectLst>
            <a:outerShdw blurRad="57150" dist="19050" dir="5400000" algn="bl" rotWithShape="0">
              <a:srgbClr val="000000">
                <a:alpha val="49803"/>
              </a:srgbClr>
            </a:outerShdw>
          </a:effectLst>
        </p:spPr>
        <p:txBody>
          <a:bodyPr spcFirstLastPara="1" wrap="square" lIns="73150" tIns="36575" rIns="73150" bIns="36575" anchor="ctr" anchorCtr="0">
            <a:noAutofit/>
          </a:bodyPr>
          <a:lstStyle/>
          <a:p>
            <a:pPr marL="0" marR="0" lvl="0" indent="0" algn="ctr" rtl="0">
              <a:lnSpc>
                <a:spcPct val="100000"/>
              </a:lnSpc>
              <a:spcBef>
                <a:spcPts val="0"/>
              </a:spcBef>
              <a:spcAft>
                <a:spcPts val="0"/>
              </a:spcAft>
              <a:buClr>
                <a:srgbClr val="FF0000"/>
              </a:buClr>
              <a:buSzPts val="4800"/>
              <a:buFont typeface="Georgia"/>
              <a:buNone/>
            </a:pPr>
            <a:r>
              <a:rPr lang="en-US" sz="4000" i="0" u="none" strike="noStrike" cap="none" dirty="0" smtClean="0">
                <a:solidFill>
                  <a:srgbClr val="FFFFFF"/>
                </a:solidFill>
                <a:latin typeface="+mj-lt"/>
                <a:ea typeface="Georgia"/>
                <a:cs typeface="Georgia"/>
                <a:sym typeface="Georgia"/>
              </a:rPr>
              <a:t>CONCLUSIONS</a:t>
            </a:r>
            <a:endParaRPr lang="en-US" sz="4000" i="0" u="none" strike="noStrike" cap="none" dirty="0">
              <a:solidFill>
                <a:srgbClr val="FFFFFF"/>
              </a:solidFill>
              <a:latin typeface="+mj-lt"/>
              <a:ea typeface="Georgia"/>
              <a:cs typeface="Georgia"/>
              <a:sym typeface="Georgia"/>
            </a:endParaRPr>
          </a:p>
        </p:txBody>
      </p:sp>
      <p:sp>
        <p:nvSpPr>
          <p:cNvPr id="97" name="Shape 97"/>
          <p:cNvSpPr txBox="1"/>
          <p:nvPr/>
        </p:nvSpPr>
        <p:spPr>
          <a:xfrm>
            <a:off x="12886218" y="26714481"/>
            <a:ext cx="16758194" cy="1006062"/>
          </a:xfrm>
          <a:prstGeom prst="rect">
            <a:avLst/>
          </a:prstGeom>
          <a:solidFill>
            <a:srgbClr val="45818E"/>
          </a:solidFill>
          <a:ln w="76200" cap="flat" cmpd="sng">
            <a:solidFill>
              <a:srgbClr val="45818E"/>
            </a:solidFill>
            <a:prstDash val="solid"/>
            <a:miter lim="8000"/>
            <a:headEnd type="none" w="sm" len="sm"/>
            <a:tailEnd type="none" w="sm" len="sm"/>
          </a:ln>
        </p:spPr>
        <p:txBody>
          <a:bodyPr spcFirstLastPara="1" wrap="square" lIns="73150" tIns="36575" rIns="73150" bIns="36575" anchor="ctr" anchorCtr="0">
            <a:noAutofit/>
          </a:bodyPr>
          <a:lstStyle/>
          <a:p>
            <a:pPr marL="0" marR="0" lvl="0" indent="0" algn="ctr" rtl="0">
              <a:lnSpc>
                <a:spcPct val="100000"/>
              </a:lnSpc>
              <a:spcBef>
                <a:spcPts val="0"/>
              </a:spcBef>
              <a:spcAft>
                <a:spcPts val="0"/>
              </a:spcAft>
              <a:buClr>
                <a:srgbClr val="FF0000"/>
              </a:buClr>
              <a:buSzPts val="4800"/>
              <a:buFont typeface="Georgia"/>
              <a:buNone/>
            </a:pPr>
            <a:r>
              <a:rPr lang="en-US" sz="4000" i="0" u="none" strike="noStrike" cap="none" dirty="0" smtClean="0">
                <a:solidFill>
                  <a:srgbClr val="FFFFFF"/>
                </a:solidFill>
                <a:latin typeface="+mj-lt"/>
                <a:ea typeface="Georgia"/>
                <a:cs typeface="Georgia"/>
                <a:sym typeface="Georgia"/>
              </a:rPr>
              <a:t>ACKOWLEDGEMENTS</a:t>
            </a:r>
            <a:endParaRPr lang="en-US" sz="4000" i="0" u="none" strike="noStrike" cap="none" dirty="0">
              <a:solidFill>
                <a:srgbClr val="FFFFFF"/>
              </a:solidFill>
              <a:latin typeface="+mj-lt"/>
              <a:ea typeface="Georgia"/>
              <a:cs typeface="Georgia"/>
              <a:sym typeface="Georgia"/>
            </a:endParaRPr>
          </a:p>
        </p:txBody>
      </p:sp>
      <p:cxnSp>
        <p:nvCxnSpPr>
          <p:cNvPr id="98" name="Shape 98"/>
          <p:cNvCxnSpPr/>
          <p:nvPr/>
        </p:nvCxnSpPr>
        <p:spPr>
          <a:xfrm rot="10800000">
            <a:off x="29095700" y="21751925"/>
            <a:ext cx="381000" cy="0"/>
          </a:xfrm>
          <a:prstGeom prst="straightConnector1">
            <a:avLst/>
          </a:prstGeom>
          <a:noFill/>
          <a:ln w="19050" cap="flat" cmpd="sng">
            <a:solidFill>
              <a:schemeClr val="lt1"/>
            </a:solidFill>
            <a:prstDash val="solid"/>
            <a:miter lim="8000"/>
            <a:headEnd type="none" w="sm" len="sm"/>
            <a:tailEnd type="stealth" w="lg" len="lg"/>
          </a:ln>
        </p:spPr>
      </p:cxnSp>
      <p:cxnSp>
        <p:nvCxnSpPr>
          <p:cNvPr id="99" name="Shape 99"/>
          <p:cNvCxnSpPr/>
          <p:nvPr/>
        </p:nvCxnSpPr>
        <p:spPr>
          <a:xfrm rot="10800000">
            <a:off x="27495500" y="23114000"/>
            <a:ext cx="381000" cy="0"/>
          </a:xfrm>
          <a:prstGeom prst="straightConnector1">
            <a:avLst/>
          </a:prstGeom>
          <a:noFill/>
          <a:ln w="19050" cap="flat" cmpd="sng">
            <a:solidFill>
              <a:schemeClr val="lt1"/>
            </a:solidFill>
            <a:prstDash val="solid"/>
            <a:miter lim="8000"/>
            <a:headEnd type="none" w="sm" len="sm"/>
            <a:tailEnd type="stealth" w="lg" len="lg"/>
          </a:ln>
        </p:spPr>
      </p:cxnSp>
      <p:sp>
        <p:nvSpPr>
          <p:cNvPr id="100" name="Shape 100"/>
          <p:cNvSpPr txBox="1"/>
          <p:nvPr/>
        </p:nvSpPr>
        <p:spPr>
          <a:xfrm>
            <a:off x="29818349" y="17928636"/>
            <a:ext cx="6639727" cy="11133069"/>
          </a:xfrm>
          <a:prstGeom prst="rect">
            <a:avLst/>
          </a:prstGeom>
          <a:solidFill>
            <a:schemeClr val="lt1"/>
          </a:solidFill>
          <a:ln w="76200" cap="flat" cmpd="sng">
            <a:solidFill>
              <a:srgbClr val="45818E"/>
            </a:solidFill>
            <a:prstDash val="solid"/>
            <a:miter lim="8000"/>
            <a:headEnd type="none" w="sm" len="sm"/>
            <a:tailEnd type="none" w="sm" len="sm"/>
          </a:ln>
        </p:spPr>
        <p:txBody>
          <a:bodyPr spcFirstLastPara="1" wrap="square" lIns="73150" tIns="36575" rIns="73150" bIns="36575" anchor="t" anchorCtr="0">
            <a:noAutofit/>
          </a:bodyPr>
          <a:lstStyle/>
          <a:p>
            <a:pPr marL="457200" marR="0" lvl="0" indent="-381000" rtl="0">
              <a:lnSpc>
                <a:spcPct val="100000"/>
              </a:lnSpc>
              <a:spcBef>
                <a:spcPts val="0"/>
              </a:spcBef>
              <a:spcAft>
                <a:spcPts val="0"/>
              </a:spcAft>
              <a:buClr>
                <a:schemeClr val="dk1"/>
              </a:buClr>
              <a:buSzPts val="2400"/>
              <a:buFont typeface="Arial"/>
              <a:buChar char="●"/>
            </a:pPr>
            <a:r>
              <a:rPr lang="en-US" sz="2700" i="0" u="none" strike="noStrike" cap="none" dirty="0" smtClean="0">
                <a:solidFill>
                  <a:schemeClr val="dk1"/>
                </a:solidFill>
                <a:latin typeface="+mj-lt"/>
                <a:sym typeface="Arial"/>
              </a:rPr>
              <a:t>High fat diet (HFD) given in adulthood leads to an increase in the recruitment of CD4+ cells to spindle cell tumors, but not epithelial tumors.</a:t>
            </a:r>
          </a:p>
          <a:p>
            <a:pPr marL="0" marR="0" lvl="0" indent="0" rtl="0">
              <a:lnSpc>
                <a:spcPct val="100000"/>
              </a:lnSpc>
              <a:spcBef>
                <a:spcPts val="0"/>
              </a:spcBef>
              <a:spcAft>
                <a:spcPts val="0"/>
              </a:spcAft>
              <a:buClr>
                <a:srgbClr val="000000"/>
              </a:buClr>
              <a:buSzPts val="2400"/>
              <a:buFont typeface="Arial"/>
              <a:buNone/>
            </a:pPr>
            <a:endParaRPr lang="en-US" sz="2000" i="0" u="none" strike="noStrike" cap="none" dirty="0" smtClean="0">
              <a:solidFill>
                <a:schemeClr val="dk1"/>
              </a:solidFill>
              <a:latin typeface="+mj-lt"/>
              <a:sym typeface="Arial"/>
            </a:endParaRPr>
          </a:p>
          <a:p>
            <a:pPr marL="457200" marR="0" lvl="0" indent="-381000" rtl="0">
              <a:lnSpc>
                <a:spcPct val="100000"/>
              </a:lnSpc>
              <a:spcBef>
                <a:spcPts val="0"/>
              </a:spcBef>
              <a:spcAft>
                <a:spcPts val="0"/>
              </a:spcAft>
              <a:buClr>
                <a:schemeClr val="dk1"/>
              </a:buClr>
              <a:buSzPts val="2400"/>
              <a:buFont typeface="Arial"/>
              <a:buChar char="●"/>
            </a:pPr>
            <a:r>
              <a:rPr lang="en-US" sz="2700" i="0" u="none" strike="noStrike" cap="none" dirty="0" smtClean="0">
                <a:solidFill>
                  <a:schemeClr val="dk1"/>
                </a:solidFill>
                <a:latin typeface="+mj-lt"/>
                <a:sym typeface="Arial"/>
              </a:rPr>
              <a:t>HFD given in adulthood diminishes recruitment of CD8+ cells to the epithelial tumor edge</a:t>
            </a:r>
          </a:p>
          <a:p>
            <a:pPr marL="0" marR="0" lvl="0" indent="0" rtl="0">
              <a:lnSpc>
                <a:spcPct val="100000"/>
              </a:lnSpc>
              <a:spcBef>
                <a:spcPts val="0"/>
              </a:spcBef>
              <a:spcAft>
                <a:spcPts val="0"/>
              </a:spcAft>
              <a:buClr>
                <a:srgbClr val="000000"/>
              </a:buClr>
              <a:buSzPts val="2400"/>
              <a:buFont typeface="Arial"/>
              <a:buNone/>
            </a:pPr>
            <a:endParaRPr lang="en-US" sz="2000" i="0" u="none" strike="noStrike" cap="none" dirty="0" smtClean="0">
              <a:solidFill>
                <a:schemeClr val="dk1"/>
              </a:solidFill>
              <a:latin typeface="+mj-lt"/>
              <a:sym typeface="Arial"/>
            </a:endParaRPr>
          </a:p>
          <a:p>
            <a:pPr marL="457200" marR="0" lvl="0" indent="-381000" rtl="0">
              <a:lnSpc>
                <a:spcPct val="115000"/>
              </a:lnSpc>
              <a:spcBef>
                <a:spcPts val="0"/>
              </a:spcBef>
              <a:spcAft>
                <a:spcPts val="0"/>
              </a:spcAft>
              <a:buClr>
                <a:schemeClr val="dk1"/>
              </a:buClr>
              <a:buSzPts val="2400"/>
              <a:buFont typeface="Arial"/>
              <a:buChar char="●"/>
            </a:pPr>
            <a:r>
              <a:rPr lang="en-US" sz="2700" i="0" u="none" strike="noStrike" cap="none" dirty="0" smtClean="0">
                <a:solidFill>
                  <a:schemeClr val="dk1"/>
                </a:solidFill>
                <a:latin typeface="+mj-lt"/>
                <a:sym typeface="Arial"/>
              </a:rPr>
              <a:t>HFD at any time in life, puberty or adulthood, decreases recruitment of FoxP3+ cells to the epithelial tumor edge. </a:t>
            </a:r>
            <a:endParaRPr lang="en-US" sz="2700" dirty="0" smtClean="0">
              <a:latin typeface="+mj-lt"/>
            </a:endParaRPr>
          </a:p>
          <a:p>
            <a:pPr marL="457200" marR="0" lvl="0" indent="-228600" rtl="0">
              <a:lnSpc>
                <a:spcPct val="115000"/>
              </a:lnSpc>
              <a:spcBef>
                <a:spcPts val="0"/>
              </a:spcBef>
              <a:spcAft>
                <a:spcPts val="0"/>
              </a:spcAft>
              <a:buClr>
                <a:schemeClr val="dk1"/>
              </a:buClr>
              <a:buSzPts val="2400"/>
              <a:buFont typeface="Arial"/>
              <a:buNone/>
            </a:pPr>
            <a:endParaRPr lang="en-US" sz="2000" i="0" u="none" strike="noStrike" cap="none" dirty="0" smtClean="0">
              <a:solidFill>
                <a:schemeClr val="dk1"/>
              </a:solidFill>
              <a:latin typeface="+mj-lt"/>
              <a:ea typeface="Calibri"/>
              <a:cs typeface="Calibri"/>
              <a:sym typeface="Calibri"/>
            </a:endParaRPr>
          </a:p>
          <a:p>
            <a:pPr marL="457200" marR="0" lvl="0" indent="-381000" rtl="0">
              <a:lnSpc>
                <a:spcPct val="115000"/>
              </a:lnSpc>
              <a:spcBef>
                <a:spcPts val="0"/>
              </a:spcBef>
              <a:spcAft>
                <a:spcPts val="0"/>
              </a:spcAft>
              <a:buClr>
                <a:schemeClr val="dk1"/>
              </a:buClr>
              <a:buSzPts val="2400"/>
              <a:buFont typeface="Arial"/>
              <a:buChar char="●"/>
            </a:pPr>
            <a:r>
              <a:rPr lang="en-US" sz="2700" i="0" u="none" strike="noStrike" cap="none" dirty="0" smtClean="0">
                <a:solidFill>
                  <a:schemeClr val="dk1"/>
                </a:solidFill>
                <a:latin typeface="+mj-lt"/>
                <a:sym typeface="Arial"/>
              </a:rPr>
              <a:t>The changes in recruitment of CD8+ and FoxP3+ T cells are, at least superficially, at odds with each other. Decreased CD8+ </a:t>
            </a:r>
            <a:r>
              <a:rPr lang="en-US" sz="2700" dirty="0" smtClean="0">
                <a:solidFill>
                  <a:schemeClr val="dk1"/>
                </a:solidFill>
                <a:latin typeface="+mj-lt"/>
              </a:rPr>
              <a:t>T </a:t>
            </a:r>
            <a:r>
              <a:rPr lang="en-US" sz="2700" i="0" u="none" strike="noStrike" cap="none" dirty="0" smtClean="0">
                <a:solidFill>
                  <a:schemeClr val="dk1"/>
                </a:solidFill>
                <a:latin typeface="+mj-lt"/>
                <a:sym typeface="Arial"/>
              </a:rPr>
              <a:t>cells at the epithelial tumor edge might promote tumor growth, while decreased FoxP3+ T cells might promote anti-tumor immunity.</a:t>
            </a:r>
            <a:endParaRPr lang="en-US" sz="2700" dirty="0" smtClean="0">
              <a:latin typeface="+mj-lt"/>
            </a:endParaRPr>
          </a:p>
          <a:p>
            <a:pPr marL="457200" marR="0" lvl="0" indent="-228600" rtl="0">
              <a:lnSpc>
                <a:spcPct val="115000"/>
              </a:lnSpc>
              <a:spcBef>
                <a:spcPts val="0"/>
              </a:spcBef>
              <a:spcAft>
                <a:spcPts val="0"/>
              </a:spcAft>
              <a:buClr>
                <a:schemeClr val="dk1"/>
              </a:buClr>
              <a:buSzPts val="2400"/>
              <a:buFont typeface="Arial"/>
              <a:buNone/>
            </a:pPr>
            <a:endParaRPr lang="en-US" sz="2000" i="0" u="none" strike="noStrike" cap="none" dirty="0" smtClean="0">
              <a:solidFill>
                <a:schemeClr val="dk1"/>
              </a:solidFill>
              <a:latin typeface="+mj-lt"/>
              <a:sym typeface="Arial"/>
            </a:endParaRPr>
          </a:p>
          <a:p>
            <a:pPr marL="457200" marR="0" lvl="0" indent="-381000" rtl="0">
              <a:lnSpc>
                <a:spcPct val="115000"/>
              </a:lnSpc>
              <a:spcBef>
                <a:spcPts val="0"/>
              </a:spcBef>
              <a:spcAft>
                <a:spcPts val="0"/>
              </a:spcAft>
              <a:buClr>
                <a:schemeClr val="dk1"/>
              </a:buClr>
              <a:buSzPts val="2400"/>
              <a:buFont typeface="Arial"/>
              <a:buChar char="●"/>
            </a:pPr>
            <a:r>
              <a:rPr lang="en-US" sz="2700" i="0" u="none" strike="noStrike" cap="none" dirty="0" smtClean="0">
                <a:solidFill>
                  <a:schemeClr val="dk1"/>
                </a:solidFill>
                <a:latin typeface="+mj-lt"/>
                <a:sym typeface="Arial"/>
              </a:rPr>
              <a:t>More studies are needed to understand the effects of </a:t>
            </a:r>
            <a:r>
              <a:rPr lang="en-US" sz="2700" dirty="0" smtClean="0">
                <a:solidFill>
                  <a:schemeClr val="dk1"/>
                </a:solidFill>
                <a:latin typeface="+mj-lt"/>
              </a:rPr>
              <a:t>HFD</a:t>
            </a:r>
            <a:r>
              <a:rPr lang="en-US" sz="2700" i="0" u="none" strike="noStrike" cap="none" dirty="0" smtClean="0">
                <a:solidFill>
                  <a:schemeClr val="dk1"/>
                </a:solidFill>
                <a:latin typeface="+mj-lt"/>
                <a:sym typeface="Arial"/>
              </a:rPr>
              <a:t>.</a:t>
            </a:r>
          </a:p>
          <a:p>
            <a:pPr marL="0" marR="0" lvl="0" indent="0" rtl="0">
              <a:lnSpc>
                <a:spcPct val="100000"/>
              </a:lnSpc>
              <a:spcBef>
                <a:spcPts val="0"/>
              </a:spcBef>
              <a:spcAft>
                <a:spcPts val="0"/>
              </a:spcAft>
              <a:buClr>
                <a:srgbClr val="000000"/>
              </a:buClr>
              <a:buSzPts val="2400"/>
              <a:buFont typeface="Arial"/>
              <a:buNone/>
            </a:pPr>
            <a:endParaRPr lang="en-US" sz="2400" i="0" u="none" strike="noStrike" cap="none" dirty="0" smtClean="0">
              <a:solidFill>
                <a:schemeClr val="dk1"/>
              </a:solidFill>
              <a:latin typeface="+mj-lt"/>
              <a:sym typeface="Arial"/>
            </a:endParaRPr>
          </a:p>
          <a:p>
            <a:pPr marL="0" marR="0" lvl="0" indent="0" rtl="0">
              <a:lnSpc>
                <a:spcPct val="100000"/>
              </a:lnSpc>
              <a:spcBef>
                <a:spcPts val="0"/>
              </a:spcBef>
              <a:spcAft>
                <a:spcPts val="0"/>
              </a:spcAft>
              <a:buClr>
                <a:srgbClr val="000000"/>
              </a:buClr>
              <a:buSzPts val="2400"/>
              <a:buFont typeface="Arial"/>
              <a:buNone/>
            </a:pPr>
            <a:endParaRPr lang="en-US" sz="2400" i="0" u="none" strike="noStrike" cap="none" dirty="0">
              <a:solidFill>
                <a:schemeClr val="dk1"/>
              </a:solidFill>
              <a:latin typeface="+mj-lt"/>
              <a:sym typeface="Arial"/>
            </a:endParaRPr>
          </a:p>
        </p:txBody>
      </p:sp>
      <p:sp>
        <p:nvSpPr>
          <p:cNvPr id="104" name="Shape 104"/>
          <p:cNvSpPr txBox="1"/>
          <p:nvPr/>
        </p:nvSpPr>
        <p:spPr>
          <a:xfrm>
            <a:off x="30865000" y="6338475"/>
            <a:ext cx="339600" cy="2981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mj-lt"/>
              <a:ea typeface="Arial"/>
              <a:cs typeface="Arial"/>
              <a:sym typeface="Arial"/>
            </a:endParaRPr>
          </a:p>
        </p:txBody>
      </p:sp>
      <p:pic>
        <p:nvPicPr>
          <p:cNvPr id="105" name="Shape 105"/>
          <p:cNvPicPr preferRelativeResize="0"/>
          <p:nvPr/>
        </p:nvPicPr>
        <p:blipFill rotWithShape="1">
          <a:blip r:embed="rId4">
            <a:alphaModFix/>
          </a:blip>
          <a:srcRect/>
          <a:stretch/>
        </p:blipFill>
        <p:spPr>
          <a:xfrm>
            <a:off x="1335836" y="1542251"/>
            <a:ext cx="2995527" cy="3464555"/>
          </a:xfrm>
          <a:prstGeom prst="rect">
            <a:avLst/>
          </a:prstGeom>
          <a:noFill/>
          <a:ln>
            <a:noFill/>
          </a:ln>
        </p:spPr>
      </p:pic>
      <p:sp>
        <p:nvSpPr>
          <p:cNvPr id="114" name="Shape 114"/>
          <p:cNvSpPr txBox="1"/>
          <p:nvPr/>
        </p:nvSpPr>
        <p:spPr>
          <a:xfrm>
            <a:off x="674732" y="10057880"/>
            <a:ext cx="1669464" cy="34446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2400" b="0" i="0" u="none" strike="noStrike" cap="none">
              <a:solidFill>
                <a:srgbClr val="000000"/>
              </a:solidFill>
              <a:latin typeface="+mj-lt"/>
              <a:ea typeface="Arial"/>
              <a:cs typeface="Arial"/>
              <a:sym typeface="Arial"/>
            </a:endParaRPr>
          </a:p>
        </p:txBody>
      </p:sp>
      <p:grpSp>
        <p:nvGrpSpPr>
          <p:cNvPr id="136" name="Shape 136"/>
          <p:cNvGrpSpPr/>
          <p:nvPr/>
        </p:nvGrpSpPr>
        <p:grpSpPr>
          <a:xfrm>
            <a:off x="583080" y="20089930"/>
            <a:ext cx="19231982" cy="8382059"/>
            <a:chOff x="-12836307" y="21538004"/>
            <a:chExt cx="19307282" cy="7333121"/>
          </a:xfrm>
        </p:grpSpPr>
        <p:grpSp>
          <p:nvGrpSpPr>
            <p:cNvPr id="137" name="Shape 137"/>
            <p:cNvGrpSpPr/>
            <p:nvPr/>
          </p:nvGrpSpPr>
          <p:grpSpPr>
            <a:xfrm>
              <a:off x="-12744296" y="21538004"/>
              <a:ext cx="19215271" cy="7333121"/>
              <a:chOff x="-12744296" y="21538004"/>
              <a:chExt cx="19215271" cy="7333121"/>
            </a:xfrm>
          </p:grpSpPr>
          <p:pic>
            <p:nvPicPr>
              <p:cNvPr id="138" name="Shape 138"/>
              <p:cNvPicPr preferRelativeResize="0"/>
              <p:nvPr/>
            </p:nvPicPr>
            <p:blipFill rotWithShape="1">
              <a:blip r:embed="rId5">
                <a:alphaModFix/>
              </a:blip>
              <a:srcRect l="34712"/>
              <a:stretch/>
            </p:blipFill>
            <p:spPr>
              <a:xfrm>
                <a:off x="-12744296" y="21538004"/>
                <a:ext cx="3040663" cy="1973426"/>
              </a:xfrm>
              <a:prstGeom prst="rect">
                <a:avLst/>
              </a:prstGeom>
              <a:noFill/>
              <a:ln>
                <a:noFill/>
              </a:ln>
            </p:spPr>
          </p:pic>
          <p:sp>
            <p:nvSpPr>
              <p:cNvPr id="140" name="Shape 140"/>
              <p:cNvSpPr txBox="1"/>
              <p:nvPr/>
            </p:nvSpPr>
            <p:spPr>
              <a:xfrm>
                <a:off x="2649950" y="25537525"/>
                <a:ext cx="2706600" cy="316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2400" b="0" i="1" u="none" strike="noStrike" cap="none" dirty="0">
                  <a:solidFill>
                    <a:srgbClr val="000000"/>
                  </a:solidFill>
                  <a:latin typeface="+mj-lt"/>
                  <a:ea typeface="Arial"/>
                  <a:cs typeface="Arial"/>
                  <a:sym typeface="Arial"/>
                </a:endParaRPr>
              </a:p>
            </p:txBody>
          </p:sp>
          <p:sp>
            <p:nvSpPr>
              <p:cNvPr id="142" name="Shape 142"/>
              <p:cNvSpPr txBox="1"/>
              <p:nvPr/>
            </p:nvSpPr>
            <p:spPr>
              <a:xfrm>
                <a:off x="-8168808" y="24639246"/>
                <a:ext cx="7060084" cy="2113356"/>
              </a:xfrm>
              <a:prstGeom prst="rect">
                <a:avLst/>
              </a:prstGeom>
              <a:noFill/>
              <a:ln>
                <a:noFill/>
              </a:ln>
            </p:spPr>
            <p:txBody>
              <a:bodyPr spcFirstLastPara="1" wrap="square" lIns="91425" tIns="91425" rIns="91425" bIns="91425" anchor="t" anchorCtr="0">
                <a:noAutofit/>
              </a:bodyPr>
              <a:lstStyle/>
              <a:p>
                <a:pPr marL="76200" marR="0" lvl="0" algn="just" rtl="0">
                  <a:lnSpc>
                    <a:spcPct val="100000"/>
                  </a:lnSpc>
                  <a:spcBef>
                    <a:spcPts val="0"/>
                  </a:spcBef>
                  <a:spcAft>
                    <a:spcPts val="0"/>
                  </a:spcAft>
                  <a:buClr>
                    <a:schemeClr val="dk1"/>
                  </a:buClr>
                  <a:buSzPts val="2400"/>
                </a:pPr>
                <a:r>
                  <a:rPr lang="en-US" sz="2400" b="0" i="0" u="none" strike="noStrike" cap="none" dirty="0" smtClean="0">
                    <a:solidFill>
                      <a:schemeClr val="dk1"/>
                    </a:solidFill>
                    <a:latin typeface="+mj-lt"/>
                    <a:ea typeface="Arial"/>
                    <a:cs typeface="Arial"/>
                    <a:sym typeface="Arial"/>
                  </a:rPr>
                  <a:t>Images </a:t>
                </a:r>
                <a:r>
                  <a:rPr lang="en-US" sz="2400" b="0" i="0" u="none" strike="noStrike" cap="none" dirty="0">
                    <a:solidFill>
                      <a:schemeClr val="dk1"/>
                    </a:solidFill>
                    <a:latin typeface="+mj-lt"/>
                    <a:ea typeface="Arial"/>
                    <a:cs typeface="Arial"/>
                    <a:sym typeface="Arial"/>
                  </a:rPr>
                  <a:t>were captured with a Nikon Eclipse TE2000-U fluorescence microscope. T cells were quantified using </a:t>
                </a:r>
                <a:r>
                  <a:rPr lang="en-US" sz="2400" b="0" i="0" u="none" strike="noStrike" cap="none" dirty="0" err="1">
                    <a:solidFill>
                      <a:schemeClr val="dk1"/>
                    </a:solidFill>
                    <a:latin typeface="+mj-lt"/>
                    <a:ea typeface="Arial"/>
                    <a:cs typeface="Arial"/>
                    <a:sym typeface="Arial"/>
                  </a:rPr>
                  <a:t>Metamorph</a:t>
                </a:r>
                <a:r>
                  <a:rPr lang="en-US" sz="2400" b="0" i="0" u="none" strike="noStrike" cap="none" dirty="0">
                    <a:solidFill>
                      <a:schemeClr val="dk1"/>
                    </a:solidFill>
                    <a:latin typeface="+mj-lt"/>
                    <a:ea typeface="Arial"/>
                    <a:cs typeface="Arial"/>
                    <a:sym typeface="Arial"/>
                  </a:rPr>
                  <a:t> image processing in </a:t>
                </a:r>
                <a:r>
                  <a:rPr lang="en-US" sz="2400" b="0" i="0" u="none" strike="noStrike" cap="none" dirty="0" smtClean="0">
                    <a:solidFill>
                      <a:schemeClr val="dk1"/>
                    </a:solidFill>
                    <a:latin typeface="+mj-lt"/>
                    <a:ea typeface="Arial"/>
                    <a:cs typeface="Arial"/>
                    <a:sym typeface="Arial"/>
                  </a:rPr>
                  <a:t>terms of counting positive cells per image. </a:t>
                </a:r>
                <a:endParaRPr sz="2400" b="0" i="0" u="none" strike="noStrike" cap="none" dirty="0">
                  <a:solidFill>
                    <a:schemeClr val="dk1"/>
                  </a:solidFill>
                  <a:latin typeface="+mj-lt"/>
                  <a:ea typeface="Arial"/>
                  <a:cs typeface="Arial"/>
                  <a:sym typeface="Arial"/>
                </a:endParaRPr>
              </a:p>
            </p:txBody>
          </p:sp>
          <p:sp>
            <p:nvSpPr>
              <p:cNvPr id="143" name="Shape 143"/>
              <p:cNvSpPr txBox="1"/>
              <p:nvPr/>
            </p:nvSpPr>
            <p:spPr>
              <a:xfrm>
                <a:off x="3764375" y="28554325"/>
                <a:ext cx="2706600" cy="316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2400" b="0" i="1" u="none" strike="noStrike" cap="none" dirty="0">
                  <a:solidFill>
                    <a:srgbClr val="000000"/>
                  </a:solidFill>
                  <a:latin typeface="+mj-lt"/>
                  <a:ea typeface="Arial"/>
                  <a:cs typeface="Arial"/>
                  <a:sym typeface="Arial"/>
                </a:endParaRPr>
              </a:p>
            </p:txBody>
          </p:sp>
        </p:grpSp>
        <p:pic>
          <p:nvPicPr>
            <p:cNvPr id="144" name="Shape 144"/>
            <p:cNvPicPr preferRelativeResize="0"/>
            <p:nvPr/>
          </p:nvPicPr>
          <p:blipFill rotWithShape="1">
            <a:blip r:embed="rId6">
              <a:alphaModFix/>
            </a:blip>
            <a:srcRect/>
            <a:stretch/>
          </p:blipFill>
          <p:spPr>
            <a:xfrm>
              <a:off x="-12836307" y="24033894"/>
              <a:ext cx="4523776" cy="2452154"/>
            </a:xfrm>
            <a:prstGeom prst="rect">
              <a:avLst/>
            </a:prstGeom>
            <a:noFill/>
            <a:ln>
              <a:noFill/>
            </a:ln>
          </p:spPr>
        </p:pic>
      </p:grpSp>
      <p:sp>
        <p:nvSpPr>
          <p:cNvPr id="135" name="Shape 135"/>
          <p:cNvSpPr txBox="1"/>
          <p:nvPr/>
        </p:nvSpPr>
        <p:spPr>
          <a:xfrm>
            <a:off x="3917732" y="20218341"/>
            <a:ext cx="8518665" cy="2724495"/>
          </a:xfrm>
          <a:prstGeom prst="rect">
            <a:avLst/>
          </a:prstGeom>
          <a:noFill/>
          <a:ln>
            <a:noFill/>
          </a:ln>
        </p:spPr>
        <p:txBody>
          <a:bodyPr spcFirstLastPara="1" wrap="square" lIns="91425" tIns="91425" rIns="91425" bIns="91425" anchor="t" anchorCtr="0">
            <a:noAutofit/>
          </a:bodyPr>
          <a:lstStyle/>
          <a:p>
            <a:pPr marL="76200" algn="just">
              <a:buClr>
                <a:schemeClr val="dk1"/>
              </a:buClr>
              <a:buSzPts val="2400"/>
            </a:pPr>
            <a:r>
              <a:rPr lang="en-US" sz="2400" b="0" i="0" u="none" strike="noStrike" cap="none" dirty="0" smtClean="0">
                <a:solidFill>
                  <a:schemeClr val="dk1"/>
                </a:solidFill>
                <a:latin typeface="+mj-lt"/>
                <a:ea typeface="Arial"/>
                <a:cs typeface="Arial"/>
                <a:sym typeface="Arial"/>
              </a:rPr>
              <a:t>Immunofluorescence </a:t>
            </a:r>
            <a:r>
              <a:rPr lang="en-US" sz="2400" b="0" i="0" u="none" strike="noStrike" cap="none" dirty="0">
                <a:solidFill>
                  <a:schemeClr val="dk1"/>
                </a:solidFill>
                <a:latin typeface="+mj-lt"/>
                <a:ea typeface="Arial"/>
                <a:cs typeface="Arial"/>
                <a:sym typeface="Arial"/>
              </a:rPr>
              <a:t>(IF) relies on the use of</a:t>
            </a:r>
            <a:r>
              <a:rPr lang="en-US" sz="2400" b="0" i="0" u="none" strike="noStrike" cap="none" dirty="0">
                <a:solidFill>
                  <a:schemeClr val="tx1"/>
                </a:solidFill>
                <a:uFill>
                  <a:noFill/>
                </a:uFill>
                <a:latin typeface="+mj-lt"/>
                <a:ea typeface="Arial"/>
                <a:cs typeface="Arial"/>
                <a:sym typeface="Arial"/>
                <a:hlinkClick r:id="rId7"/>
              </a:rPr>
              <a:t> </a:t>
            </a:r>
            <a:r>
              <a:rPr lang="en-US" sz="2400" b="0" i="0" u="none" strike="noStrike" cap="none" dirty="0" smtClean="0">
                <a:solidFill>
                  <a:schemeClr val="tx1"/>
                </a:solidFill>
                <a:uFill>
                  <a:noFill/>
                </a:uFill>
                <a:latin typeface="+mj-lt"/>
                <a:ea typeface="Arial"/>
                <a:cs typeface="Arial"/>
                <a:sym typeface="Arial"/>
              </a:rPr>
              <a:t>antibodies to </a:t>
            </a:r>
            <a:r>
              <a:rPr lang="en-US" sz="2400" b="0" i="0" u="none" strike="noStrike" cap="none" dirty="0" smtClean="0">
                <a:solidFill>
                  <a:schemeClr val="dk1"/>
                </a:solidFill>
                <a:latin typeface="+mj-lt"/>
                <a:ea typeface="Arial"/>
                <a:cs typeface="Arial"/>
                <a:sym typeface="Arial"/>
              </a:rPr>
              <a:t>label </a:t>
            </a:r>
            <a:r>
              <a:rPr lang="en-US" sz="2400" b="0" i="0" u="none" strike="noStrike" cap="none" dirty="0">
                <a:solidFill>
                  <a:schemeClr val="dk1"/>
                </a:solidFill>
                <a:latin typeface="+mj-lt"/>
                <a:ea typeface="Arial"/>
                <a:cs typeface="Arial"/>
                <a:sym typeface="Arial"/>
              </a:rPr>
              <a:t>a specific target antigen with a fluorescent dye. The fluorescent dye </a:t>
            </a:r>
            <a:r>
              <a:rPr lang="en-US" sz="2400" b="0" i="0" u="none" strike="noStrike" cap="none" dirty="0" smtClean="0">
                <a:solidFill>
                  <a:schemeClr val="dk1"/>
                </a:solidFill>
                <a:latin typeface="+mj-lt"/>
                <a:ea typeface="Arial"/>
                <a:cs typeface="Arial"/>
                <a:sym typeface="Arial"/>
              </a:rPr>
              <a:t>was conjugated to secondary antibodies recognizing </a:t>
            </a:r>
            <a:r>
              <a:rPr lang="en-US" sz="2400" b="0" i="0" u="none" strike="noStrike" cap="none" dirty="0">
                <a:solidFill>
                  <a:schemeClr val="dk1"/>
                </a:solidFill>
                <a:latin typeface="+mj-lt"/>
                <a:ea typeface="Arial"/>
                <a:cs typeface="Arial"/>
                <a:sym typeface="Arial"/>
              </a:rPr>
              <a:t>an antibody that in turn recognizes the antigen (i.e., indirect</a:t>
            </a:r>
            <a:r>
              <a:rPr lang="en-US" sz="2400" b="0" i="0" u="none" strike="noStrike" cap="none" dirty="0" smtClean="0">
                <a:solidFill>
                  <a:schemeClr val="dk1"/>
                </a:solidFill>
                <a:latin typeface="+mj-lt"/>
                <a:ea typeface="Arial"/>
                <a:cs typeface="Arial"/>
                <a:sym typeface="Arial"/>
              </a:rPr>
              <a:t>).</a:t>
            </a:r>
            <a:r>
              <a:rPr lang="en-US" sz="2400" i="1" dirty="0"/>
              <a:t> </a:t>
            </a:r>
            <a:endParaRPr lang="en-US" sz="2400" i="1" dirty="0" smtClean="0"/>
          </a:p>
          <a:p>
            <a:pPr marL="76200" algn="just">
              <a:buClr>
                <a:schemeClr val="dk1"/>
              </a:buClr>
              <a:buSzPts val="2400"/>
            </a:pPr>
            <a:r>
              <a:rPr lang="en-US" sz="2400" i="1" dirty="0" smtClean="0"/>
              <a:t>http</a:t>
            </a:r>
            <a:r>
              <a:rPr lang="en-US" sz="2400" i="1" dirty="0"/>
              <a:t>://www.abcam.com/secondary-antibodies/direct-vs-indirect-immunofluorescence</a:t>
            </a:r>
          </a:p>
          <a:p>
            <a:pPr marL="76200" marR="0" lvl="0" algn="just" rtl="0">
              <a:lnSpc>
                <a:spcPct val="100000"/>
              </a:lnSpc>
              <a:spcBef>
                <a:spcPts val="0"/>
              </a:spcBef>
              <a:spcAft>
                <a:spcPts val="0"/>
              </a:spcAft>
              <a:buClr>
                <a:schemeClr val="dk1"/>
              </a:buClr>
              <a:buSzPts val="2400"/>
            </a:pPr>
            <a:endParaRPr sz="2400" b="0" i="0" u="none" strike="noStrike" cap="none" dirty="0">
              <a:solidFill>
                <a:schemeClr val="dk1"/>
              </a:solidFill>
              <a:latin typeface="+mj-lt"/>
              <a:ea typeface="Arial"/>
              <a:cs typeface="Arial"/>
              <a:sym typeface="Arial"/>
            </a:endParaRPr>
          </a:p>
        </p:txBody>
      </p:sp>
      <p:sp>
        <p:nvSpPr>
          <p:cNvPr id="147" name="Shape 147"/>
          <p:cNvSpPr txBox="1"/>
          <p:nvPr/>
        </p:nvSpPr>
        <p:spPr>
          <a:xfrm>
            <a:off x="29796616" y="5264935"/>
            <a:ext cx="6661460" cy="11435266"/>
          </a:xfrm>
          <a:prstGeom prst="rect">
            <a:avLst/>
          </a:prstGeom>
          <a:solidFill>
            <a:schemeClr val="lt1"/>
          </a:solidFill>
          <a:ln w="76200" cap="flat" cmpd="sng">
            <a:solidFill>
              <a:srgbClr val="45818E"/>
            </a:solidFill>
            <a:prstDash val="solid"/>
            <a:miter lim="8000"/>
            <a:headEnd type="none" w="sm" len="sm"/>
            <a:tailEnd type="none" w="sm" len="sm"/>
          </a:ln>
        </p:spPr>
        <p:txBody>
          <a:bodyPr spcFirstLastPara="1" wrap="square" lIns="73150" tIns="36575" rIns="73150" bIns="36575" anchor="ctr" anchorCtr="0">
            <a:noAutofit/>
          </a:bodyPr>
          <a:lstStyle/>
          <a:p>
            <a:pPr marL="0" marR="0" lvl="0" indent="0" algn="l" rtl="0">
              <a:lnSpc>
                <a:spcPct val="100000"/>
              </a:lnSpc>
              <a:spcBef>
                <a:spcPts val="0"/>
              </a:spcBef>
              <a:spcAft>
                <a:spcPts val="0"/>
              </a:spcAft>
              <a:buClr>
                <a:srgbClr val="000000"/>
              </a:buClr>
              <a:buSzPts val="6900"/>
              <a:buFont typeface="Arial"/>
              <a:buNone/>
            </a:pPr>
            <a:endParaRPr sz="2400" b="0" i="0" u="none" strike="noStrike" cap="none">
              <a:solidFill>
                <a:schemeClr val="dk1"/>
              </a:solidFill>
              <a:latin typeface="+mj-lt"/>
              <a:ea typeface="Arial"/>
              <a:cs typeface="Arial"/>
              <a:sym typeface="Arial"/>
            </a:endParaRPr>
          </a:p>
        </p:txBody>
      </p:sp>
      <p:graphicFrame>
        <p:nvGraphicFramePr>
          <p:cNvPr id="150" name="Shape 150"/>
          <p:cNvGraphicFramePr/>
          <p:nvPr>
            <p:extLst>
              <p:ext uri="{D42A27DB-BD31-4B8C-83A1-F6EECF244321}">
                <p14:modId xmlns:p14="http://schemas.microsoft.com/office/powerpoint/2010/main" val="3320967199"/>
              </p:ext>
            </p:extLst>
          </p:nvPr>
        </p:nvGraphicFramePr>
        <p:xfrm>
          <a:off x="29777768" y="5268759"/>
          <a:ext cx="6653557" cy="11286036"/>
        </p:xfrm>
        <a:graphic>
          <a:graphicData uri="http://schemas.openxmlformats.org/drawingml/2006/table">
            <a:tbl>
              <a:tblPr>
                <a:noFill/>
                <a:tableStyleId>{8EAA0CEE-BBE4-47BD-8EAF-9837D01CE5E0}</a:tableStyleId>
              </a:tblPr>
              <a:tblGrid>
                <a:gridCol w="1540997"/>
                <a:gridCol w="5112560"/>
              </a:tblGrid>
              <a:tr h="1065134">
                <a:tc>
                  <a:txBody>
                    <a:bodyPr/>
                    <a:lstStyle/>
                    <a:p>
                      <a:pPr marL="0" marR="0" lvl="0" indent="0" algn="ctr" rtl="0">
                        <a:lnSpc>
                          <a:spcPct val="100000"/>
                        </a:lnSpc>
                        <a:spcBef>
                          <a:spcPts val="0"/>
                        </a:spcBef>
                        <a:spcAft>
                          <a:spcPts val="0"/>
                        </a:spcAft>
                        <a:buClr>
                          <a:srgbClr val="000000"/>
                        </a:buClr>
                        <a:buSzPts val="3000"/>
                        <a:buFont typeface="Arial"/>
                        <a:buNone/>
                      </a:pPr>
                      <a:r>
                        <a:rPr lang="en-US" sz="4000" b="1" u="none" strike="noStrike" cap="none" dirty="0">
                          <a:solidFill>
                            <a:srgbClr val="FFFFFF"/>
                          </a:solidFill>
                        </a:rPr>
                        <a:t>Type</a:t>
                      </a:r>
                      <a:endParaRPr sz="4000" b="1" u="none" strike="noStrike" cap="none" dirty="0">
                        <a:solidFill>
                          <a:srgbClr val="FFFFFF"/>
                        </a:solidFill>
                      </a:endParaRPr>
                    </a:p>
                  </a:txBody>
                  <a:tcPr marL="91425" marR="91425" marT="91425" marB="91425" anchor="ctr">
                    <a:solidFill>
                      <a:srgbClr val="45818E"/>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US" sz="4000" b="1" u="none" strike="noStrike" cap="none" dirty="0">
                          <a:solidFill>
                            <a:srgbClr val="FFFFFF"/>
                          </a:solidFill>
                        </a:rPr>
                        <a:t>Function</a:t>
                      </a:r>
                      <a:endParaRPr sz="4000" b="1" u="none" strike="noStrike" cap="none" dirty="0">
                        <a:solidFill>
                          <a:srgbClr val="FFFFFF"/>
                        </a:solidFill>
                      </a:endParaRPr>
                    </a:p>
                  </a:txBody>
                  <a:tcPr marL="91425" marR="91425" marT="91425" marB="91425" anchor="ctr">
                    <a:solidFill>
                      <a:srgbClr val="76A5AF"/>
                    </a:solidFill>
                  </a:tcPr>
                </a:tc>
              </a:tr>
              <a:tr h="4159405">
                <a:tc>
                  <a:txBody>
                    <a:bodyPr/>
                    <a:lstStyle/>
                    <a:p>
                      <a:pPr marL="0" marR="0" lvl="0" indent="0" algn="ctr" rtl="0">
                        <a:lnSpc>
                          <a:spcPct val="100000"/>
                        </a:lnSpc>
                        <a:spcBef>
                          <a:spcPts val="0"/>
                        </a:spcBef>
                        <a:spcAft>
                          <a:spcPts val="0"/>
                        </a:spcAft>
                        <a:buClr>
                          <a:schemeClr val="dk1"/>
                        </a:buClr>
                        <a:buSzPts val="1100"/>
                        <a:buFont typeface="Arial"/>
                        <a:buNone/>
                      </a:pPr>
                      <a:r>
                        <a:rPr lang="en-US" sz="2900" b="1" u="none" strike="noStrike" cap="none" dirty="0"/>
                        <a:t>CD4+</a:t>
                      </a:r>
                      <a:endParaRPr sz="2900" u="none" strike="noStrike" cap="none" dirty="0"/>
                    </a:p>
                  </a:txBody>
                  <a:tcPr marL="91425" marR="91425" marT="91425" marB="91425" anchor="ctr"/>
                </a:tc>
                <a:tc>
                  <a:txBody>
                    <a:bodyPr/>
                    <a:lstStyle/>
                    <a:p>
                      <a:pPr marL="0" marR="0" lvl="0" indent="0" algn="l" rtl="0">
                        <a:lnSpc>
                          <a:spcPct val="100000"/>
                        </a:lnSpc>
                        <a:spcBef>
                          <a:spcPts val="0"/>
                        </a:spcBef>
                        <a:spcAft>
                          <a:spcPts val="0"/>
                        </a:spcAft>
                        <a:buClr>
                          <a:srgbClr val="000000"/>
                        </a:buClr>
                        <a:buSzPts val="1800"/>
                        <a:buFont typeface="Arial"/>
                        <a:buNone/>
                      </a:pPr>
                      <a:r>
                        <a:rPr lang="en-US" sz="2400" u="none" strike="noStrike" cap="none" dirty="0"/>
                        <a:t>Helper T-cells</a:t>
                      </a:r>
                      <a:r>
                        <a:rPr lang="en-US" sz="2400" u="none" strike="noStrike" cap="none" dirty="0">
                          <a:solidFill>
                            <a:schemeClr val="dk1"/>
                          </a:solidFill>
                        </a:rPr>
                        <a:t> express the CD4 glycoprotein on their surface and are</a:t>
                      </a:r>
                      <a:r>
                        <a:rPr lang="en-US" sz="2400" u="none" strike="noStrike" cap="none" dirty="0"/>
                        <a:t> responsible for assisting other white blood cells in immune responses. They regulate an immune response by releasing cytokines.</a:t>
                      </a:r>
                      <a:r>
                        <a:rPr lang="en-US" sz="2400" b="0" i="0" u="none" strike="noStrike" cap="none" dirty="0">
                          <a:solidFill>
                            <a:srgbClr val="000000"/>
                          </a:solidFill>
                          <a:latin typeface="Arial"/>
                          <a:ea typeface="Arial"/>
                          <a:cs typeface="Arial"/>
                          <a:sym typeface="Arial"/>
                        </a:rPr>
                        <a:t> Th1 cells can help cell-mediated immunity (e.g., cytotoxic T-cells) and Th2 cells can help humoral immunity (e.g., antibody responses). </a:t>
                      </a:r>
                      <a:endParaRPr sz="2400" u="none" strike="noStrike" cap="none" dirty="0"/>
                    </a:p>
                  </a:txBody>
                  <a:tcPr marL="91425" marR="91425" marT="91425" marB="91425"/>
                </a:tc>
              </a:tr>
              <a:tr h="2707546">
                <a:tc>
                  <a:txBody>
                    <a:bodyPr/>
                    <a:lstStyle/>
                    <a:p>
                      <a:pPr marL="0" marR="0" lvl="0" indent="0" algn="ctr" rtl="0">
                        <a:lnSpc>
                          <a:spcPct val="100000"/>
                        </a:lnSpc>
                        <a:spcBef>
                          <a:spcPts val="0"/>
                        </a:spcBef>
                        <a:spcAft>
                          <a:spcPts val="0"/>
                        </a:spcAft>
                        <a:buClr>
                          <a:srgbClr val="000000"/>
                        </a:buClr>
                        <a:buSzPts val="3000"/>
                        <a:buFont typeface="Arial"/>
                        <a:buNone/>
                      </a:pPr>
                      <a:r>
                        <a:rPr lang="en-US" sz="2900" b="1" u="none" strike="noStrike" cap="none" dirty="0"/>
                        <a:t>CD8+</a:t>
                      </a:r>
                      <a:endParaRPr sz="2900" b="1" u="none" strike="noStrike" cap="none" dirty="0"/>
                    </a:p>
                  </a:txBody>
                  <a:tcPr marL="91425" marR="91425" marT="91425" marB="91425" anchor="ctr"/>
                </a:tc>
                <a:tc>
                  <a:txBody>
                    <a:bodyPr/>
                    <a:lstStyle/>
                    <a:p>
                      <a:pPr marL="0" marR="0" lvl="0" indent="0" algn="l" rtl="0">
                        <a:lnSpc>
                          <a:spcPct val="100000"/>
                        </a:lnSpc>
                        <a:spcBef>
                          <a:spcPts val="0"/>
                        </a:spcBef>
                        <a:spcAft>
                          <a:spcPts val="0"/>
                        </a:spcAft>
                        <a:buClr>
                          <a:srgbClr val="000000"/>
                        </a:buClr>
                        <a:buSzPts val="1800"/>
                        <a:buFont typeface="Arial"/>
                        <a:buNone/>
                      </a:pPr>
                      <a:r>
                        <a:rPr lang="en-US" sz="2400" b="0" i="0" u="none" strike="noStrike" cap="none" dirty="0">
                          <a:solidFill>
                            <a:srgbClr val="000000"/>
                          </a:solidFill>
                          <a:latin typeface="Arial"/>
                          <a:ea typeface="Arial"/>
                          <a:cs typeface="Arial"/>
                          <a:sym typeface="Arial"/>
                        </a:rPr>
                        <a:t>Cytotoxic T-cells express the CD8 glycoprotein at their surface and recognize their targets by binding to antigen associated with</a:t>
                      </a:r>
                      <a:r>
                        <a:rPr lang="en-US" sz="2400" b="0" i="0" strike="noStrike" cap="none" dirty="0">
                          <a:latin typeface="Arial"/>
                          <a:ea typeface="Arial"/>
                          <a:cs typeface="Arial"/>
                          <a:sym typeface="Arial"/>
                        </a:rPr>
                        <a:t> MHC class I</a:t>
                      </a:r>
                      <a:r>
                        <a:rPr lang="en-US" sz="2400" b="0" i="0" u="none" strike="noStrike" cap="none" dirty="0">
                          <a:solidFill>
                            <a:srgbClr val="000000"/>
                          </a:solidFill>
                          <a:latin typeface="Arial"/>
                          <a:ea typeface="Arial"/>
                          <a:cs typeface="Arial"/>
                          <a:sym typeface="Arial"/>
                        </a:rPr>
                        <a:t> molecules that are present on the surface of all nucleated cells. These cells can destroy tumor cells. </a:t>
                      </a:r>
                      <a:endParaRPr sz="2400" dirty="0"/>
                    </a:p>
                  </a:txBody>
                  <a:tcPr marL="91425" marR="91425" marT="91425" marB="91425"/>
                </a:tc>
              </a:tr>
              <a:tr h="3271522">
                <a:tc>
                  <a:txBody>
                    <a:bodyPr/>
                    <a:lstStyle/>
                    <a:p>
                      <a:pPr marL="0" marR="0" lvl="0" indent="0" algn="ctr" rtl="0">
                        <a:lnSpc>
                          <a:spcPct val="100000"/>
                        </a:lnSpc>
                        <a:spcBef>
                          <a:spcPts val="0"/>
                        </a:spcBef>
                        <a:spcAft>
                          <a:spcPts val="0"/>
                        </a:spcAft>
                        <a:buClr>
                          <a:srgbClr val="000000"/>
                        </a:buClr>
                        <a:buSzPts val="3000"/>
                        <a:buFont typeface="Arial"/>
                        <a:buNone/>
                      </a:pPr>
                      <a:r>
                        <a:rPr lang="en-US" sz="2900" b="1" u="none" strike="noStrike" cap="none" dirty="0"/>
                        <a:t>FoxP3+</a:t>
                      </a:r>
                      <a:endParaRPr sz="2900" u="none" strike="noStrike" cap="none" dirty="0"/>
                    </a:p>
                  </a:txBody>
                  <a:tcPr marL="91425" marR="91425" marT="91425" marB="91425" anchor="ctr"/>
                </a:tc>
                <a:tc>
                  <a:txBody>
                    <a:bodyPr/>
                    <a:lstStyle/>
                    <a:p>
                      <a:pPr marL="0" marR="0" lvl="0" indent="0" algn="l" rtl="0">
                        <a:lnSpc>
                          <a:spcPct val="100000"/>
                        </a:lnSpc>
                        <a:spcBef>
                          <a:spcPts val="0"/>
                        </a:spcBef>
                        <a:spcAft>
                          <a:spcPts val="0"/>
                        </a:spcAft>
                        <a:buClr>
                          <a:srgbClr val="000000"/>
                        </a:buClr>
                        <a:buSzPts val="1800"/>
                        <a:buFont typeface="Arial"/>
                        <a:buNone/>
                      </a:pPr>
                      <a:r>
                        <a:rPr lang="en-US" sz="2400" b="0" i="0" u="none" strike="noStrike" cap="none" dirty="0">
                          <a:solidFill>
                            <a:srgbClr val="000000"/>
                          </a:solidFill>
                          <a:latin typeface="Arial"/>
                          <a:ea typeface="Arial"/>
                          <a:cs typeface="Arial"/>
                          <a:sym typeface="Arial"/>
                        </a:rPr>
                        <a:t>Regulatory T-cells express the FoxP3 transcription factor and have an immunosuppressive function. They normally suppress T cell-mediated immunity as an immune response is resolved, as well as suppress autoreactive T cells. They can promote tumorigenesis.</a:t>
                      </a:r>
                      <a:endParaRPr sz="2400" dirty="0"/>
                    </a:p>
                  </a:txBody>
                  <a:tcPr marL="91425" marR="91425" marT="91425" marB="91425"/>
                </a:tc>
              </a:tr>
            </a:tbl>
          </a:graphicData>
        </a:graphic>
      </p:graphicFrame>
      <p:sp>
        <p:nvSpPr>
          <p:cNvPr id="156" name="Shape 149"/>
          <p:cNvSpPr txBox="1"/>
          <p:nvPr/>
        </p:nvSpPr>
        <p:spPr>
          <a:xfrm>
            <a:off x="5341682" y="26423594"/>
            <a:ext cx="6852255" cy="2857104"/>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None/>
            </a:pPr>
            <a:r>
              <a:rPr lang="en-US" sz="2400" b="0" i="0" u="none" strike="noStrike" cap="none" dirty="0" smtClean="0">
                <a:solidFill>
                  <a:schemeClr val="dk1"/>
                </a:solidFill>
                <a:latin typeface="+mj-lt"/>
                <a:ea typeface="Calibri"/>
                <a:cs typeface="Calibri"/>
                <a:sym typeface="Calibri"/>
              </a:rPr>
              <a:t>The </a:t>
            </a:r>
            <a:r>
              <a:rPr lang="en-US" sz="2400" b="0" i="0" u="none" strike="noStrike" cap="none" dirty="0">
                <a:solidFill>
                  <a:schemeClr val="dk1"/>
                </a:solidFill>
                <a:latin typeface="+mj-lt"/>
                <a:ea typeface="Calibri"/>
                <a:cs typeface="Calibri"/>
                <a:sym typeface="Calibri"/>
              </a:rPr>
              <a:t>areas for quantitative analysis of immune cells were: </a:t>
            </a:r>
            <a:endParaRPr lang="en-US" sz="2400" b="0" i="0" u="none" strike="noStrike" cap="none" dirty="0" smtClean="0">
              <a:solidFill>
                <a:schemeClr val="dk1"/>
              </a:solidFill>
              <a:latin typeface="+mj-lt"/>
              <a:ea typeface="Calibri"/>
              <a:cs typeface="Calibri"/>
              <a:sym typeface="Calibri"/>
            </a:endParaRPr>
          </a:p>
          <a:p>
            <a:pPr marL="0" marR="0" lvl="0" indent="0" algn="just" rtl="0">
              <a:lnSpc>
                <a:spcPct val="100000"/>
              </a:lnSpc>
              <a:spcBef>
                <a:spcPts val="0"/>
              </a:spcBef>
              <a:spcAft>
                <a:spcPts val="0"/>
              </a:spcAft>
              <a:buNone/>
            </a:pPr>
            <a:r>
              <a:rPr lang="en-US" sz="2400" b="0" i="0" u="none" strike="noStrike" cap="none" dirty="0" smtClean="0">
                <a:solidFill>
                  <a:schemeClr val="dk1"/>
                </a:solidFill>
                <a:latin typeface="+mj-lt"/>
                <a:ea typeface="Calibri"/>
                <a:cs typeface="Calibri"/>
                <a:sym typeface="Calibri"/>
              </a:rPr>
              <a:t>Edge </a:t>
            </a:r>
            <a:r>
              <a:rPr lang="en-US" sz="2400" b="0" i="0" u="none" strike="noStrike" cap="none" dirty="0">
                <a:solidFill>
                  <a:schemeClr val="dk1"/>
                </a:solidFill>
                <a:latin typeface="+mj-lt"/>
                <a:ea typeface="Calibri"/>
                <a:cs typeface="Calibri"/>
                <a:sym typeface="Calibri"/>
              </a:rPr>
              <a:t>– includes stroma around tumor (white) and edge of tumor (gray); </a:t>
            </a:r>
            <a:endParaRPr lang="en-US" sz="2400" b="0" i="0" u="none" strike="noStrike" cap="none" dirty="0" smtClean="0">
              <a:solidFill>
                <a:schemeClr val="dk1"/>
              </a:solidFill>
              <a:latin typeface="+mj-lt"/>
              <a:ea typeface="Calibri"/>
              <a:cs typeface="Calibri"/>
              <a:sym typeface="Calibri"/>
            </a:endParaRPr>
          </a:p>
          <a:p>
            <a:pPr marL="0" marR="0" lvl="0" indent="0" algn="just" rtl="0">
              <a:lnSpc>
                <a:spcPct val="100000"/>
              </a:lnSpc>
              <a:spcBef>
                <a:spcPts val="0"/>
              </a:spcBef>
              <a:spcAft>
                <a:spcPts val="0"/>
              </a:spcAft>
              <a:buNone/>
            </a:pPr>
            <a:r>
              <a:rPr lang="en-US" sz="2400" b="0" i="0" u="none" strike="noStrike" cap="none" dirty="0" smtClean="0">
                <a:solidFill>
                  <a:schemeClr val="dk1"/>
                </a:solidFill>
                <a:latin typeface="+mj-lt"/>
                <a:ea typeface="Calibri"/>
                <a:cs typeface="Calibri"/>
                <a:sym typeface="Calibri"/>
              </a:rPr>
              <a:t>Within </a:t>
            </a:r>
            <a:r>
              <a:rPr lang="en-US" sz="2400" b="0" i="0" u="none" strike="noStrike" cap="none" dirty="0">
                <a:solidFill>
                  <a:schemeClr val="dk1"/>
                </a:solidFill>
                <a:latin typeface="+mj-lt"/>
                <a:ea typeface="Calibri"/>
                <a:cs typeface="Calibri"/>
                <a:sym typeface="Calibri"/>
              </a:rPr>
              <a:t>or inside – primarily epithelium within the tumor (black).</a:t>
            </a:r>
            <a:endParaRPr sz="2400" b="0" i="0" u="none" strike="noStrike" cap="none" dirty="0">
              <a:solidFill>
                <a:schemeClr val="dk1"/>
              </a:solidFill>
              <a:latin typeface="+mj-lt"/>
              <a:ea typeface="Calibri"/>
              <a:cs typeface="Calibri"/>
              <a:sym typeface="Calibri"/>
            </a:endParaRPr>
          </a:p>
          <a:p>
            <a:pPr marL="0" marR="0" lvl="0" indent="0" algn="just" rtl="0">
              <a:lnSpc>
                <a:spcPct val="100000"/>
              </a:lnSpc>
              <a:spcBef>
                <a:spcPts val="0"/>
              </a:spcBef>
              <a:spcAft>
                <a:spcPts val="0"/>
              </a:spcAft>
              <a:buClr>
                <a:srgbClr val="000000"/>
              </a:buClr>
              <a:buSzPts val="2400"/>
              <a:buFont typeface="Arial"/>
              <a:buNone/>
            </a:pPr>
            <a:endParaRPr sz="2400" b="0" i="0" u="none" strike="noStrike" cap="none" dirty="0">
              <a:solidFill>
                <a:schemeClr val="dk1"/>
              </a:solidFill>
              <a:latin typeface="+mj-lt"/>
              <a:sym typeface="Arial"/>
            </a:endParaRPr>
          </a:p>
        </p:txBody>
      </p:sp>
      <p:pic>
        <p:nvPicPr>
          <p:cNvPr id="148" name="Shape 148"/>
          <p:cNvPicPr preferRelativeResize="0"/>
          <p:nvPr/>
        </p:nvPicPr>
        <p:blipFill rotWithShape="1">
          <a:blip r:embed="rId8">
            <a:alphaModFix/>
          </a:blip>
          <a:srcRect/>
          <a:stretch/>
        </p:blipFill>
        <p:spPr>
          <a:xfrm>
            <a:off x="2052084" y="26148025"/>
            <a:ext cx="2796283" cy="2685080"/>
          </a:xfrm>
          <a:prstGeom prst="rect">
            <a:avLst/>
          </a:prstGeom>
          <a:noFill/>
          <a:ln>
            <a:noFill/>
          </a:ln>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5440" y="15868048"/>
            <a:ext cx="11167792" cy="4327066"/>
          </a:xfrm>
          <a:prstGeom prst="rect">
            <a:avLst/>
          </a:prstGeom>
        </p:spPr>
      </p:pic>
      <p:sp>
        <p:nvSpPr>
          <p:cNvPr id="159" name="Shape 87"/>
          <p:cNvSpPr txBox="1"/>
          <p:nvPr/>
        </p:nvSpPr>
        <p:spPr>
          <a:xfrm>
            <a:off x="12874789" y="6528872"/>
            <a:ext cx="16743093" cy="20003061"/>
          </a:xfrm>
          <a:prstGeom prst="rect">
            <a:avLst/>
          </a:prstGeom>
          <a:solidFill>
            <a:schemeClr val="lt1"/>
          </a:solidFill>
          <a:ln w="76200" cap="flat" cmpd="sng">
            <a:solidFill>
              <a:srgbClr val="45818E"/>
            </a:solidFill>
            <a:prstDash val="solid"/>
            <a:miter lim="8000"/>
            <a:headEnd type="none" w="sm" len="sm"/>
            <a:tailEnd type="none" w="sm" len="sm"/>
          </a:ln>
        </p:spPr>
        <p:txBody>
          <a:bodyPr spcFirstLastPara="1" wrap="square" lIns="73150" tIns="36575" rIns="73150" bIns="36575" anchor="t" anchorCtr="0">
            <a:noAutofit/>
          </a:bodyPr>
          <a:lstStyle/>
          <a:p>
            <a:pPr marL="0" marR="0" lvl="0" indent="0" algn="just" rtl="0">
              <a:lnSpc>
                <a:spcPct val="100000"/>
              </a:lnSpc>
              <a:spcBef>
                <a:spcPts val="0"/>
              </a:spcBef>
              <a:spcAft>
                <a:spcPts val="0"/>
              </a:spcAft>
              <a:buClr>
                <a:schemeClr val="dk1"/>
              </a:buClr>
              <a:buSzPts val="600"/>
              <a:buFont typeface="Arial"/>
              <a:buNone/>
            </a:pPr>
            <a:r>
              <a:rPr lang="en-US" sz="2400" b="0" i="0" u="none" strike="noStrike" cap="none" dirty="0">
                <a:solidFill>
                  <a:schemeClr val="dk1"/>
                </a:solidFill>
                <a:latin typeface="+mj-lt"/>
                <a:ea typeface="Calibri"/>
                <a:cs typeface="Calibri"/>
                <a:sym typeface="Calibri"/>
              </a:rPr>
              <a:t>     </a:t>
            </a:r>
            <a:endParaRPr sz="2400" b="0" i="0" u="none" strike="noStrike" cap="none" dirty="0">
              <a:solidFill>
                <a:schemeClr val="dk1"/>
              </a:solidFill>
              <a:latin typeface="+mj-lt"/>
              <a:ea typeface="Calibri"/>
              <a:cs typeface="Calibri"/>
              <a:sym typeface="Calibri"/>
            </a:endParaRPr>
          </a:p>
        </p:txBody>
      </p:sp>
      <p:sp>
        <p:nvSpPr>
          <p:cNvPr id="160" name="Shape 88"/>
          <p:cNvSpPr txBox="1"/>
          <p:nvPr/>
        </p:nvSpPr>
        <p:spPr>
          <a:xfrm>
            <a:off x="12888518" y="5268756"/>
            <a:ext cx="16729364" cy="1006062"/>
          </a:xfrm>
          <a:prstGeom prst="rect">
            <a:avLst/>
          </a:prstGeom>
          <a:solidFill>
            <a:srgbClr val="45818E"/>
          </a:solidFill>
          <a:ln w="76200" cap="flat" cmpd="sng">
            <a:solidFill>
              <a:srgbClr val="45818E"/>
            </a:solidFill>
            <a:prstDash val="solid"/>
            <a:miter lim="8000"/>
            <a:headEnd type="none" w="sm" len="sm"/>
            <a:tailEnd type="none" w="sm" len="sm"/>
          </a:ln>
        </p:spPr>
        <p:txBody>
          <a:bodyPr spcFirstLastPara="1" wrap="square" lIns="73150" tIns="36575" rIns="73150" bIns="36575" anchor="ctr" anchorCtr="0">
            <a:noAutofit/>
          </a:bodyPr>
          <a:lstStyle/>
          <a:p>
            <a:pPr marL="0" marR="0" lvl="0" indent="0" algn="ctr" rtl="0">
              <a:lnSpc>
                <a:spcPct val="100000"/>
              </a:lnSpc>
              <a:spcBef>
                <a:spcPts val="0"/>
              </a:spcBef>
              <a:spcAft>
                <a:spcPts val="0"/>
              </a:spcAft>
              <a:buClr>
                <a:srgbClr val="000000"/>
              </a:buClr>
              <a:buSzPts val="6900"/>
              <a:buFont typeface="Arial"/>
              <a:buNone/>
            </a:pPr>
            <a:r>
              <a:rPr lang="en-US" sz="4000" i="0" u="none" strike="noStrike" cap="none" dirty="0" smtClean="0">
                <a:solidFill>
                  <a:srgbClr val="FFFFFF"/>
                </a:solidFill>
                <a:latin typeface="+mj-lt"/>
                <a:ea typeface="Georgia"/>
                <a:cs typeface="Georgia"/>
                <a:sym typeface="Georgia"/>
              </a:rPr>
              <a:t>RESULT</a:t>
            </a:r>
            <a:endParaRPr lang="en-US" sz="4000" i="0" u="none" strike="noStrike" cap="none" dirty="0">
              <a:solidFill>
                <a:srgbClr val="FFFFFF"/>
              </a:solidFill>
              <a:latin typeface="+mj-lt"/>
              <a:ea typeface="Georgia"/>
              <a:cs typeface="Georgia"/>
              <a:sym typeface="Georgia"/>
            </a:endParaRPr>
          </a:p>
        </p:txBody>
      </p:sp>
      <p:pic>
        <p:nvPicPr>
          <p:cNvPr id="23" name="Picture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743576" y="7389473"/>
            <a:ext cx="5437817" cy="4189997"/>
          </a:xfrm>
          <a:prstGeom prst="rect">
            <a:avLst/>
          </a:prstGeom>
        </p:spPr>
      </p:pic>
      <p:pic>
        <p:nvPicPr>
          <p:cNvPr id="24" name="Picture 23"/>
          <p:cNvPicPr>
            <a:picLocks noChangeAspect="1"/>
          </p:cNvPicPr>
          <p:nvPr/>
        </p:nvPicPr>
        <p:blipFill rotWithShape="1">
          <a:blip r:embed="rId11">
            <a:extLst>
              <a:ext uri="{28A0092B-C50C-407E-A947-70E740481C1C}">
                <a14:useLocalDpi xmlns:a14="http://schemas.microsoft.com/office/drawing/2010/main" val="0"/>
              </a:ext>
            </a:extLst>
          </a:blip>
          <a:srcRect r="28399"/>
          <a:stretch/>
        </p:blipFill>
        <p:spPr>
          <a:xfrm>
            <a:off x="25279574" y="7451305"/>
            <a:ext cx="3950497" cy="3359187"/>
          </a:xfrm>
          <a:prstGeom prst="rect">
            <a:avLst/>
          </a:prstGeom>
        </p:spPr>
      </p:pic>
      <p:pic>
        <p:nvPicPr>
          <p:cNvPr id="29" name="Picture 28"/>
          <p:cNvPicPr>
            <a:picLocks noChangeAspect="1"/>
          </p:cNvPicPr>
          <p:nvPr/>
        </p:nvPicPr>
        <p:blipFill rotWithShape="1">
          <a:blip r:embed="rId12">
            <a:extLst>
              <a:ext uri="{28A0092B-C50C-407E-A947-70E740481C1C}">
                <a14:useLocalDpi xmlns:a14="http://schemas.microsoft.com/office/drawing/2010/main" val="0"/>
              </a:ext>
            </a:extLst>
          </a:blip>
          <a:srcRect r="30833"/>
          <a:stretch/>
        </p:blipFill>
        <p:spPr>
          <a:xfrm>
            <a:off x="25495237" y="12635292"/>
            <a:ext cx="3765563" cy="3071197"/>
          </a:xfrm>
          <a:prstGeom prst="rect">
            <a:avLst/>
          </a:prstGeom>
        </p:spPr>
      </p:pic>
      <p:pic>
        <p:nvPicPr>
          <p:cNvPr id="31" name="Picture 3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9714490" y="17359338"/>
            <a:ext cx="5586984" cy="4174841"/>
          </a:xfrm>
          <a:prstGeom prst="rect">
            <a:avLst/>
          </a:prstGeom>
        </p:spPr>
      </p:pic>
      <p:pic>
        <p:nvPicPr>
          <p:cNvPr id="32" name="Picture 31"/>
          <p:cNvPicPr>
            <a:picLocks noChangeAspect="1"/>
          </p:cNvPicPr>
          <p:nvPr/>
        </p:nvPicPr>
        <p:blipFill rotWithShape="1">
          <a:blip r:embed="rId14">
            <a:extLst>
              <a:ext uri="{28A0092B-C50C-407E-A947-70E740481C1C}">
                <a14:useLocalDpi xmlns:a14="http://schemas.microsoft.com/office/drawing/2010/main" val="0"/>
              </a:ext>
            </a:extLst>
          </a:blip>
          <a:srcRect l="-1" r="30176"/>
          <a:stretch/>
        </p:blipFill>
        <p:spPr>
          <a:xfrm>
            <a:off x="25393299" y="17773904"/>
            <a:ext cx="3797123" cy="3122124"/>
          </a:xfrm>
          <a:prstGeom prst="rect">
            <a:avLst/>
          </a:prstGeom>
        </p:spPr>
      </p:pic>
      <p:pic>
        <p:nvPicPr>
          <p:cNvPr id="34" name="Picture 3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9727615" y="22036910"/>
            <a:ext cx="5586984" cy="4181256"/>
          </a:xfrm>
          <a:prstGeom prst="rect">
            <a:avLst/>
          </a:prstGeom>
        </p:spPr>
      </p:pic>
      <p:pic>
        <p:nvPicPr>
          <p:cNvPr id="35" name="Picture 34"/>
          <p:cNvPicPr>
            <a:picLocks noChangeAspect="1"/>
          </p:cNvPicPr>
          <p:nvPr/>
        </p:nvPicPr>
        <p:blipFill rotWithShape="1">
          <a:blip r:embed="rId16">
            <a:extLst>
              <a:ext uri="{28A0092B-C50C-407E-A947-70E740481C1C}">
                <a14:useLocalDpi xmlns:a14="http://schemas.microsoft.com/office/drawing/2010/main" val="0"/>
              </a:ext>
            </a:extLst>
          </a:blip>
          <a:srcRect r="30114"/>
          <a:stretch/>
        </p:blipFill>
        <p:spPr>
          <a:xfrm>
            <a:off x="25457761" y="22528113"/>
            <a:ext cx="3800449" cy="2889754"/>
          </a:xfrm>
          <a:prstGeom prst="rect">
            <a:avLst/>
          </a:prstGeom>
        </p:spPr>
      </p:pic>
      <p:grpSp>
        <p:nvGrpSpPr>
          <p:cNvPr id="38" name="Group 37"/>
          <p:cNvGrpSpPr/>
          <p:nvPr/>
        </p:nvGrpSpPr>
        <p:grpSpPr>
          <a:xfrm>
            <a:off x="13872425" y="7371965"/>
            <a:ext cx="5587007" cy="18846201"/>
            <a:chOff x="13749202" y="7371965"/>
            <a:chExt cx="5587007" cy="18846201"/>
          </a:xfrm>
        </p:grpSpPr>
        <p:pic>
          <p:nvPicPr>
            <p:cNvPr id="22" name="Picture 2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3749225" y="7371965"/>
              <a:ext cx="5586984" cy="4203147"/>
            </a:xfrm>
            <a:prstGeom prst="rect">
              <a:avLst/>
            </a:prstGeom>
          </p:spPr>
        </p:pic>
        <p:pic>
          <p:nvPicPr>
            <p:cNvPr id="30" name="Picture 2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3749203" y="17359315"/>
              <a:ext cx="5586984" cy="4178690"/>
            </a:xfrm>
            <a:prstGeom prst="rect">
              <a:avLst/>
            </a:prstGeom>
          </p:spPr>
        </p:pic>
        <p:pic>
          <p:nvPicPr>
            <p:cNvPr id="33" name="Picture 3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749225" y="22036910"/>
              <a:ext cx="5586984" cy="4181256"/>
            </a:xfrm>
            <a:prstGeom prst="rect">
              <a:avLst/>
            </a:prstGeom>
          </p:spPr>
        </p:pic>
        <p:pic>
          <p:nvPicPr>
            <p:cNvPr id="163" name="Picture 16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3749202" y="12201834"/>
              <a:ext cx="5586984" cy="4498366"/>
            </a:xfrm>
            <a:prstGeom prst="rect">
              <a:avLst/>
            </a:prstGeom>
          </p:spPr>
        </p:pic>
      </p:grpSp>
      <p:pic>
        <p:nvPicPr>
          <p:cNvPr id="164" name="Picture 163"/>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9727592" y="12183108"/>
            <a:ext cx="5586984" cy="4501157"/>
          </a:xfrm>
          <a:prstGeom prst="rect">
            <a:avLst/>
          </a:prstGeom>
        </p:spPr>
      </p:pic>
      <p:sp>
        <p:nvSpPr>
          <p:cNvPr id="36" name="TextBox 35"/>
          <p:cNvSpPr txBox="1"/>
          <p:nvPr/>
        </p:nvSpPr>
        <p:spPr>
          <a:xfrm>
            <a:off x="14268363" y="6739919"/>
            <a:ext cx="5446127" cy="553998"/>
          </a:xfrm>
          <a:prstGeom prst="rect">
            <a:avLst/>
          </a:prstGeom>
          <a:noFill/>
        </p:spPr>
        <p:txBody>
          <a:bodyPr wrap="square" rtlCol="0">
            <a:spAutoFit/>
          </a:bodyPr>
          <a:lstStyle/>
          <a:p>
            <a:r>
              <a:rPr lang="en-US" sz="3000" dirty="0" smtClean="0"/>
              <a:t>Epithelial, edge </a:t>
            </a:r>
            <a:endParaRPr lang="en-US" sz="3000" dirty="0"/>
          </a:p>
        </p:txBody>
      </p:sp>
      <p:sp>
        <p:nvSpPr>
          <p:cNvPr id="168" name="TextBox 167"/>
          <p:cNvSpPr txBox="1"/>
          <p:nvPr/>
        </p:nvSpPr>
        <p:spPr>
          <a:xfrm>
            <a:off x="19947042" y="6742568"/>
            <a:ext cx="5446127" cy="553998"/>
          </a:xfrm>
          <a:prstGeom prst="rect">
            <a:avLst/>
          </a:prstGeom>
          <a:noFill/>
        </p:spPr>
        <p:txBody>
          <a:bodyPr wrap="square" rtlCol="0">
            <a:spAutoFit/>
          </a:bodyPr>
          <a:lstStyle/>
          <a:p>
            <a:r>
              <a:rPr lang="en-US" sz="3000" dirty="0" smtClean="0"/>
              <a:t>Spindle</a:t>
            </a:r>
            <a:endParaRPr lang="en-US" sz="3000" dirty="0"/>
          </a:p>
        </p:txBody>
      </p:sp>
      <p:sp>
        <p:nvSpPr>
          <p:cNvPr id="169" name="TextBox 168"/>
          <p:cNvSpPr txBox="1"/>
          <p:nvPr/>
        </p:nvSpPr>
        <p:spPr>
          <a:xfrm>
            <a:off x="12874952" y="9007387"/>
            <a:ext cx="5446127" cy="553998"/>
          </a:xfrm>
          <a:prstGeom prst="rect">
            <a:avLst/>
          </a:prstGeom>
          <a:noFill/>
        </p:spPr>
        <p:txBody>
          <a:bodyPr wrap="square" rtlCol="0">
            <a:spAutoFit/>
          </a:bodyPr>
          <a:lstStyle/>
          <a:p>
            <a:r>
              <a:rPr lang="en-US" sz="3000" dirty="0" smtClean="0"/>
              <a:t>H&amp;E</a:t>
            </a:r>
            <a:endParaRPr lang="en-US" sz="3000" dirty="0"/>
          </a:p>
        </p:txBody>
      </p:sp>
      <p:sp>
        <p:nvSpPr>
          <p:cNvPr id="170" name="TextBox 169"/>
          <p:cNvSpPr txBox="1"/>
          <p:nvPr/>
        </p:nvSpPr>
        <p:spPr>
          <a:xfrm>
            <a:off x="12949837" y="14027926"/>
            <a:ext cx="5446127" cy="553998"/>
          </a:xfrm>
          <a:prstGeom prst="rect">
            <a:avLst/>
          </a:prstGeom>
          <a:noFill/>
        </p:spPr>
        <p:txBody>
          <a:bodyPr wrap="square" rtlCol="0">
            <a:spAutoFit/>
          </a:bodyPr>
          <a:lstStyle/>
          <a:p>
            <a:r>
              <a:rPr lang="en-US" sz="3000" dirty="0" smtClean="0"/>
              <a:t>CD4</a:t>
            </a:r>
            <a:endParaRPr lang="en-US" sz="3000" dirty="0"/>
          </a:p>
        </p:txBody>
      </p:sp>
      <p:sp>
        <p:nvSpPr>
          <p:cNvPr id="171" name="TextBox 170"/>
          <p:cNvSpPr txBox="1"/>
          <p:nvPr/>
        </p:nvSpPr>
        <p:spPr>
          <a:xfrm>
            <a:off x="12930988" y="19047838"/>
            <a:ext cx="5446127" cy="553998"/>
          </a:xfrm>
          <a:prstGeom prst="rect">
            <a:avLst/>
          </a:prstGeom>
          <a:noFill/>
        </p:spPr>
        <p:txBody>
          <a:bodyPr wrap="square" rtlCol="0">
            <a:spAutoFit/>
          </a:bodyPr>
          <a:lstStyle/>
          <a:p>
            <a:r>
              <a:rPr lang="en-US" sz="3000" dirty="0" smtClean="0"/>
              <a:t>CD8</a:t>
            </a:r>
            <a:endParaRPr lang="en-US" sz="3000" dirty="0"/>
          </a:p>
        </p:txBody>
      </p:sp>
      <p:sp>
        <p:nvSpPr>
          <p:cNvPr id="172" name="TextBox 171"/>
          <p:cNvSpPr txBox="1"/>
          <p:nvPr/>
        </p:nvSpPr>
        <p:spPr>
          <a:xfrm>
            <a:off x="12904398" y="23942857"/>
            <a:ext cx="5446127" cy="461665"/>
          </a:xfrm>
          <a:prstGeom prst="rect">
            <a:avLst/>
          </a:prstGeom>
          <a:noFill/>
        </p:spPr>
        <p:txBody>
          <a:bodyPr wrap="square" rtlCol="0">
            <a:spAutoFit/>
          </a:bodyPr>
          <a:lstStyle/>
          <a:p>
            <a:r>
              <a:rPr lang="en-US" sz="2400" dirty="0" smtClean="0"/>
              <a:t>Foxp3</a:t>
            </a:r>
            <a:endParaRPr lang="en-US" sz="2400" dirty="0"/>
          </a:p>
        </p:txBody>
      </p:sp>
      <p:pic>
        <p:nvPicPr>
          <p:cNvPr id="39" name="Picture 38"/>
          <p:cNvPicPr>
            <a:picLocks noChangeAspect="1"/>
          </p:cNvPicPr>
          <p:nvPr/>
        </p:nvPicPr>
        <p:blipFill rotWithShape="1">
          <a:blip r:embed="rId11">
            <a:extLst>
              <a:ext uri="{28A0092B-C50C-407E-A947-70E740481C1C}">
                <a14:useLocalDpi xmlns:a14="http://schemas.microsoft.com/office/drawing/2010/main" val="0"/>
              </a:ext>
            </a:extLst>
          </a:blip>
          <a:srcRect l="67839" b="64748"/>
          <a:stretch/>
        </p:blipFill>
        <p:spPr>
          <a:xfrm>
            <a:off x="26512423" y="10401773"/>
            <a:ext cx="1774429" cy="1184169"/>
          </a:xfrm>
          <a:prstGeom prst="rect">
            <a:avLst/>
          </a:prstGeom>
        </p:spPr>
      </p:pic>
      <p:pic>
        <p:nvPicPr>
          <p:cNvPr id="40" name="Picture 39"/>
          <p:cNvPicPr>
            <a:picLocks noChangeAspect="1"/>
          </p:cNvPicPr>
          <p:nvPr/>
        </p:nvPicPr>
        <p:blipFill rotWithShape="1">
          <a:blip r:embed="rId12">
            <a:extLst>
              <a:ext uri="{28A0092B-C50C-407E-A947-70E740481C1C}">
                <a14:useLocalDpi xmlns:a14="http://schemas.microsoft.com/office/drawing/2010/main" val="0"/>
              </a:ext>
            </a:extLst>
          </a:blip>
          <a:srcRect l="69245" b="47363"/>
          <a:stretch/>
        </p:blipFill>
        <p:spPr>
          <a:xfrm>
            <a:off x="26543626" y="15365540"/>
            <a:ext cx="1674350" cy="1521077"/>
          </a:xfrm>
          <a:prstGeom prst="rect">
            <a:avLst/>
          </a:prstGeom>
        </p:spPr>
      </p:pic>
      <p:pic>
        <p:nvPicPr>
          <p:cNvPr id="174" name="Picture 173"/>
          <p:cNvPicPr>
            <a:picLocks noChangeAspect="1"/>
          </p:cNvPicPr>
          <p:nvPr/>
        </p:nvPicPr>
        <p:blipFill rotWithShape="1">
          <a:blip r:embed="rId12">
            <a:extLst>
              <a:ext uri="{28A0092B-C50C-407E-A947-70E740481C1C}">
                <a14:useLocalDpi xmlns:a14="http://schemas.microsoft.com/office/drawing/2010/main" val="0"/>
              </a:ext>
            </a:extLst>
          </a:blip>
          <a:srcRect l="69245" b="47363"/>
          <a:stretch/>
        </p:blipFill>
        <p:spPr>
          <a:xfrm>
            <a:off x="26494455" y="20311514"/>
            <a:ext cx="1674350" cy="1521077"/>
          </a:xfrm>
          <a:prstGeom prst="rect">
            <a:avLst/>
          </a:prstGeom>
        </p:spPr>
      </p:pic>
      <p:pic>
        <p:nvPicPr>
          <p:cNvPr id="175" name="Picture 174"/>
          <p:cNvPicPr>
            <a:picLocks noChangeAspect="1"/>
          </p:cNvPicPr>
          <p:nvPr/>
        </p:nvPicPr>
        <p:blipFill rotWithShape="1">
          <a:blip r:embed="rId12">
            <a:extLst>
              <a:ext uri="{28A0092B-C50C-407E-A947-70E740481C1C}">
                <a14:useLocalDpi xmlns:a14="http://schemas.microsoft.com/office/drawing/2010/main" val="0"/>
              </a:ext>
            </a:extLst>
          </a:blip>
          <a:srcRect l="69245" b="47363"/>
          <a:stretch/>
        </p:blipFill>
        <p:spPr>
          <a:xfrm>
            <a:off x="26234655" y="24982967"/>
            <a:ext cx="1674350" cy="1521077"/>
          </a:xfrm>
          <a:prstGeom prst="rect">
            <a:avLst/>
          </a:prstGeom>
        </p:spPr>
      </p:pic>
      <p:sp>
        <p:nvSpPr>
          <p:cNvPr id="176" name="Shape 88"/>
          <p:cNvSpPr txBox="1"/>
          <p:nvPr/>
        </p:nvSpPr>
        <p:spPr>
          <a:xfrm>
            <a:off x="117470" y="5259848"/>
            <a:ext cx="12556851" cy="1006062"/>
          </a:xfrm>
          <a:prstGeom prst="rect">
            <a:avLst/>
          </a:prstGeom>
          <a:solidFill>
            <a:srgbClr val="45818E"/>
          </a:solidFill>
          <a:ln w="76200" cap="flat" cmpd="sng">
            <a:solidFill>
              <a:srgbClr val="45818E"/>
            </a:solidFill>
            <a:prstDash val="solid"/>
            <a:miter lim="8000"/>
            <a:headEnd type="none" w="sm" len="sm"/>
            <a:tailEnd type="none" w="sm" len="sm"/>
          </a:ln>
        </p:spPr>
        <p:txBody>
          <a:bodyPr spcFirstLastPara="1" wrap="square" lIns="73150" tIns="36575" rIns="73150" bIns="36575" anchor="ctr" anchorCtr="0">
            <a:noAutofit/>
          </a:bodyPr>
          <a:lstStyle/>
          <a:p>
            <a:pPr marL="0" marR="0" lvl="0" indent="0" algn="ctr" rtl="0">
              <a:lnSpc>
                <a:spcPct val="100000"/>
              </a:lnSpc>
              <a:spcBef>
                <a:spcPts val="0"/>
              </a:spcBef>
              <a:spcAft>
                <a:spcPts val="0"/>
              </a:spcAft>
              <a:buClr>
                <a:srgbClr val="000000"/>
              </a:buClr>
              <a:buSzPts val="6900"/>
              <a:buFont typeface="Arial"/>
              <a:buNone/>
            </a:pPr>
            <a:r>
              <a:rPr lang="en-US" sz="4000" i="0" u="none" strike="noStrike" cap="none" dirty="0" smtClean="0">
                <a:solidFill>
                  <a:srgbClr val="FFFFFF"/>
                </a:solidFill>
                <a:latin typeface="+mj-lt"/>
                <a:ea typeface="Georgia"/>
                <a:cs typeface="Georgia"/>
                <a:sym typeface="Georgia"/>
              </a:rPr>
              <a:t>ABSTRACT</a:t>
            </a:r>
            <a:endParaRPr lang="en-US" sz="4000" i="0" u="none" strike="noStrike" cap="none" dirty="0">
              <a:solidFill>
                <a:srgbClr val="FFFFFF"/>
              </a:solidFill>
              <a:latin typeface="+mj-lt"/>
              <a:ea typeface="Georgia"/>
              <a:cs typeface="Georgia"/>
              <a:sym typeface="Georgia"/>
            </a:endParaRPr>
          </a:p>
        </p:txBody>
      </p:sp>
      <p:sp>
        <p:nvSpPr>
          <p:cNvPr id="42" name="TextBox 41"/>
          <p:cNvSpPr txBox="1"/>
          <p:nvPr/>
        </p:nvSpPr>
        <p:spPr>
          <a:xfrm>
            <a:off x="26037268" y="6991552"/>
            <a:ext cx="3122104" cy="830997"/>
          </a:xfrm>
          <a:prstGeom prst="rect">
            <a:avLst/>
          </a:prstGeom>
          <a:solidFill>
            <a:schemeClr val="bg1"/>
          </a:solidFill>
          <a:ln>
            <a:solidFill>
              <a:schemeClr val="bg1"/>
            </a:solidFill>
          </a:ln>
        </p:spPr>
        <p:txBody>
          <a:bodyPr wrap="square" rtlCol="0">
            <a:spAutoFit/>
          </a:bodyPr>
          <a:lstStyle/>
          <a:p>
            <a:r>
              <a:rPr lang="en-US" sz="1600" b="1" dirty="0" smtClean="0"/>
              <a:t>Addition of HFD increases proportions of spindle cell tumors</a:t>
            </a:r>
            <a:endParaRPr lang="en-US" sz="1600" b="1" dirty="0"/>
          </a:p>
        </p:txBody>
      </p:sp>
      <p:sp>
        <p:nvSpPr>
          <p:cNvPr id="43" name="TextBox 42"/>
          <p:cNvSpPr txBox="1"/>
          <p:nvPr/>
        </p:nvSpPr>
        <p:spPr>
          <a:xfrm>
            <a:off x="26019227" y="12154806"/>
            <a:ext cx="3374923" cy="830997"/>
          </a:xfrm>
          <a:prstGeom prst="rect">
            <a:avLst/>
          </a:prstGeom>
          <a:solidFill>
            <a:schemeClr val="bg1"/>
          </a:solidFill>
        </p:spPr>
        <p:txBody>
          <a:bodyPr wrap="square" rtlCol="0">
            <a:spAutoFit/>
          </a:bodyPr>
          <a:lstStyle/>
          <a:p>
            <a:r>
              <a:rPr lang="en-US" sz="1600" b="1" dirty="0" smtClean="0"/>
              <a:t>CD4+ cells number increased in spindle tumors in mice exposed to HFD during adulthood</a:t>
            </a:r>
            <a:endParaRPr lang="en-US" sz="1600" b="1" dirty="0"/>
          </a:p>
        </p:txBody>
      </p:sp>
      <p:sp>
        <p:nvSpPr>
          <p:cNvPr id="44" name="TextBox 43"/>
          <p:cNvSpPr txBox="1"/>
          <p:nvPr/>
        </p:nvSpPr>
        <p:spPr>
          <a:xfrm>
            <a:off x="25648341" y="17108268"/>
            <a:ext cx="3588919" cy="1077218"/>
          </a:xfrm>
          <a:prstGeom prst="rect">
            <a:avLst/>
          </a:prstGeom>
          <a:solidFill>
            <a:schemeClr val="bg1"/>
          </a:solidFill>
        </p:spPr>
        <p:txBody>
          <a:bodyPr wrap="square" rtlCol="0">
            <a:spAutoFit/>
          </a:bodyPr>
          <a:lstStyle/>
          <a:p>
            <a:r>
              <a:rPr lang="en-US" sz="1600" b="1" dirty="0" smtClean="0"/>
              <a:t>CD8 + cell number decreased at the edge of epithelial tumors raised in mice given HFD in adulthood</a:t>
            </a:r>
            <a:endParaRPr lang="en-US" sz="1600" b="1" dirty="0"/>
          </a:p>
        </p:txBody>
      </p:sp>
      <p:sp>
        <p:nvSpPr>
          <p:cNvPr id="45" name="TextBox 44"/>
          <p:cNvSpPr txBox="1"/>
          <p:nvPr/>
        </p:nvSpPr>
        <p:spPr>
          <a:xfrm>
            <a:off x="25689234" y="22081060"/>
            <a:ext cx="3612530" cy="830997"/>
          </a:xfrm>
          <a:prstGeom prst="rect">
            <a:avLst/>
          </a:prstGeom>
          <a:solidFill>
            <a:schemeClr val="bg1"/>
          </a:solidFill>
        </p:spPr>
        <p:txBody>
          <a:bodyPr wrap="square" rtlCol="0">
            <a:spAutoFit/>
          </a:bodyPr>
          <a:lstStyle/>
          <a:p>
            <a:r>
              <a:rPr lang="en-US" sz="1600" b="1" dirty="0" smtClean="0"/>
              <a:t>HFD given at any time decreases number of FoxP3+ cells at the edge of epithelial tumors</a:t>
            </a:r>
            <a:endParaRPr lang="en-US" sz="1600" b="1" dirty="0"/>
          </a:p>
        </p:txBody>
      </p:sp>
    </p:spTree>
  </p:cSld>
  <p:clrMapOvr>
    <a:masterClrMapping/>
  </p:clrMapOvr>
  <p:transition spd="slow">
    <p:fade thruBlk="1"/>
  </p:transition>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168</TotalTime>
  <Words>843</Words>
  <Application>Microsoft Office PowerPoint</Application>
  <PresentationFormat>Custom</PresentationFormat>
  <Paragraphs>51</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Georgia</vt:lpstr>
      <vt:lpstr>Calibri</vt:lpstr>
      <vt:lpstr>Default Design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Kariagina, Anastasia Y</dc:creator>
  <cp:lastModifiedBy>Kariagina, Anastasia Y</cp:lastModifiedBy>
  <cp:revision>15</cp:revision>
  <cp:lastPrinted>2018-04-10T19:15:50Z</cp:lastPrinted>
  <dcterms:modified xsi:type="dcterms:W3CDTF">2018-04-10T19:25:46Z</dcterms:modified>
</cp:coreProperties>
</file>